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7" r:id="rId1"/>
  </p:sldMasterIdLst>
  <p:notesMasterIdLst>
    <p:notesMasterId r:id="rId22"/>
  </p:notesMasterIdLst>
  <p:sldIdLst>
    <p:sldId id="256" r:id="rId2"/>
    <p:sldId id="276" r:id="rId3"/>
    <p:sldId id="278" r:id="rId4"/>
    <p:sldId id="277" r:id="rId5"/>
    <p:sldId id="269" r:id="rId6"/>
    <p:sldId id="267" r:id="rId7"/>
    <p:sldId id="268" r:id="rId8"/>
    <p:sldId id="266" r:id="rId9"/>
    <p:sldId id="264" r:id="rId10"/>
    <p:sldId id="271" r:id="rId11"/>
    <p:sldId id="272" r:id="rId12"/>
    <p:sldId id="261" r:id="rId13"/>
    <p:sldId id="273" r:id="rId14"/>
    <p:sldId id="260" r:id="rId15"/>
    <p:sldId id="262" r:id="rId16"/>
    <p:sldId id="265" r:id="rId17"/>
    <p:sldId id="274" r:id="rId18"/>
    <p:sldId id="263" r:id="rId19"/>
    <p:sldId id="27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862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26423-2C2C-4B14-887D-BCBA2F68CF74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B6DC5-23D9-42F7-B3B9-EE6FC540F1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68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542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449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732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 dítě: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Stabilnější docházka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SAS pomáhá rodinám s organizací dne, a přípravou na docházku do MŠ komunikací s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úřady, řešením krizí</a:t>
            </a:r>
            <a:b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dítě chodí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pravidelněji do MŠ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Lepší připravenost dítěte na pobyt v MŠ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 pomoc se zajištěním vhodného oblečení na pobyt ve školce i venku, zvládání základní hygieny, stravování, oblékání apod.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 pomoc s navázáním spolupráce se školkou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Lepší chování a adaptace dítěte, podpora v oblasti péče a výchovy o dítě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 SAS pracuje s rodiči na pravidlech, režimu, hranicích, výchovných problémech dítěte, poskytuje poradenství  jak zvládat úzkosti, vztek dítěte</a:t>
            </a:r>
            <a:b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dítě je klidnější, lépe zvládá kolektiv, rodiče ví, jak reagovat bez emocí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Včasné zachycení potíží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 vývojové zpoždění, zanedbání, stres v rodině, násilí</a:t>
            </a:r>
            <a:b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rychlá pomoc dřív, než se problém „rozjede“ v ZŠ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 pedagoga (úleva v každodenní práci)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Snazší komunikace s rodiči</a:t>
            </a: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    SAS pomáhá rodičům pochopit požadavky MŠ, řešit omluvenky, snížení absence</a:t>
            </a:r>
            <a:b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→ méně konfliktů, nedorozumění, obhajování pravidel, méně napětí, více důvěry</a:t>
            </a:r>
          </a:p>
          <a:p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        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méně nevyzvednutých dětí, neomluvené absence, zanedbané děti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763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Dynamika rodiny,</a:t>
            </a:r>
            <a:r>
              <a:rPr lang="cs-CZ" baseline="0" dirty="0"/>
              <a:t> přemýšlení o situaci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215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Pyramida potřeb - základna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282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Vztah – obnovit, učit pečovat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25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Známky, signály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282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Známky, signály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634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Známky, signály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800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Známky, signály</a:t>
            </a:r>
          </a:p>
          <a:p>
            <a:r>
              <a:rPr lang="cs-CZ" dirty="0"/>
              <a:t>Rozhovor</a:t>
            </a:r>
            <a:r>
              <a:rPr lang="cs-CZ" baseline="0" dirty="0"/>
              <a:t> s matkou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8555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B6DC5-23D9-42F7-B3B9-EE6FC540F1ED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13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AAD347D-5ACD-4C99-B74B-A9C85AD731AF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75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0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40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77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44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34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5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0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39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5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1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AD347D-5ACD-4C99-B74B-A9C85AD731AF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97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Spojenec v rodině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Sociálně aktivizační služby pro rodiny s dětmi</a:t>
            </a:r>
          </a:p>
          <a:p>
            <a:r>
              <a:rPr lang="cs-CZ" dirty="0"/>
              <a:t>Mgr. Petra </a:t>
            </a:r>
            <a:r>
              <a:rPr lang="cs-CZ" dirty="0" err="1"/>
              <a:t>Vališková</a:t>
            </a:r>
            <a:endParaRPr lang="cs-CZ" dirty="0"/>
          </a:p>
          <a:p>
            <a:r>
              <a:rPr lang="cs-CZ" dirty="0"/>
              <a:t>Mgr. Daniela Charvátová, </a:t>
            </a:r>
            <a:r>
              <a:rPr lang="cs-CZ" dirty="0" err="1"/>
              <a:t>DiS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407169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známek potřebnosti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Známky/signály u rodičů</a:t>
            </a:r>
            <a:endParaRPr lang="cs-CZ" dirty="0"/>
          </a:p>
          <a:p>
            <a:pPr lvl="0"/>
            <a:r>
              <a:rPr lang="cs-CZ" sz="2400" dirty="0"/>
              <a:t>Finanční potíže: žádosti o pomoc s poplatky (obědy do škol), zmínky o dluzích, nezaměstnanosti nebo o problémech s bydlením.</a:t>
            </a:r>
          </a:p>
          <a:p>
            <a:pPr lvl="0"/>
            <a:r>
              <a:rPr lang="cs-CZ" sz="2400" dirty="0"/>
              <a:t>Rizikové situace: rozvod, nový partner rodiče, závislosti nebo ohrožení sociálním vyloučením.</a:t>
            </a:r>
          </a:p>
          <a:p>
            <a:r>
              <a:rPr lang="cs-CZ" sz="2400" dirty="0"/>
              <a:t>Rodiče nezvládají výchovu nebo rozvoj dítěte (např. bezhraniční výchova).</a:t>
            </a:r>
          </a:p>
          <a:p>
            <a:r>
              <a:rPr lang="cs-CZ" sz="2400" dirty="0"/>
              <a:t>Rodiče se na schůzky ohledně dítěte nedostavují, reagují lhostejně nebo jsou nepřístupní komunikaci o dítěti.</a:t>
            </a:r>
          </a:p>
        </p:txBody>
      </p:sp>
    </p:spTree>
    <p:extLst>
      <p:ext uri="{BB962C8B-B14F-4D97-AF65-F5344CB8AC3E}">
        <p14:creationId xmlns:p14="http://schemas.microsoft.com/office/powerpoint/2010/main" val="172808654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dítě vidíte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Čtyřletý </a:t>
            </a:r>
            <a:r>
              <a:rPr lang="cs-CZ" sz="2800" b="1" dirty="0"/>
              <a:t>Tomáš</a:t>
            </a:r>
            <a:r>
              <a:rPr lang="cs-CZ" sz="2800" dirty="0"/>
              <a:t> měl časté výbuchy vzteku, ubližoval spolužákům a odmítal pravidla. Učitelé popisovali také hygienické nedostatky a časté absence. Rodiče se schůzkám sice nevyhýbali, ale reagovali lhostejně („Doma je to horší. Doma s tím problém nemáme.“). </a:t>
            </a:r>
          </a:p>
          <a:p>
            <a:r>
              <a:rPr lang="cs-CZ" sz="2800" dirty="0"/>
              <a:t>Učitelka zjistila, že rodina má velké dluhy, bojuje s nedostatkem financí a matčiným vyčerpáním z vícečetné domácnosti. Otec jí moc nepomáhá.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28095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Pětiletý </a:t>
            </a:r>
            <a:r>
              <a:rPr lang="cs-CZ" sz="2800" b="1" dirty="0"/>
              <a:t>Adámek</a:t>
            </a:r>
            <a:r>
              <a:rPr lang="cs-CZ" sz="2800" dirty="0"/>
              <a:t> byl apatický, měl potíže s koncentrací a hledal nadměrnou pozornost, lepil se na učitelku, používal vulgární slova, nedařilo se mu v kolektivu. Učitelé viděli také únavu dítěte.</a:t>
            </a:r>
          </a:p>
          <a:p>
            <a:r>
              <a:rPr lang="cs-CZ" sz="2800" dirty="0"/>
              <a:t>Matka založila novou rodinu, zažívala konflikty s ex-partnerem a měla problémy s bydlením.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9795175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Čtyřletá </a:t>
            </a:r>
            <a:r>
              <a:rPr lang="cs-CZ" sz="2800" b="1" dirty="0"/>
              <a:t>Janička </a:t>
            </a:r>
            <a:r>
              <a:rPr lang="cs-CZ" sz="2800" dirty="0"/>
              <a:t>se vzteká při oblékání. Chce si hrát nebo se dívat na televizi a neposlechne matku. Do MŠ kvůli tomu občas nedojdou, nebo dojdou pozdě, často mají problém i odejít. </a:t>
            </a:r>
          </a:p>
          <a:p>
            <a:r>
              <a:rPr lang="cs-CZ" sz="2800" dirty="0"/>
              <a:t>Matka byla samoživitelka, nezaměstnaná, bez sociálních kontaktů, nechtěla být přísná, ale na dceřino chování automaticky reagovala křikem a trestem, nebo to vzdala.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757396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Čtyřletá </a:t>
            </a:r>
            <a:r>
              <a:rPr lang="cs-CZ" sz="2800" b="1" dirty="0"/>
              <a:t>Klárka</a:t>
            </a:r>
            <a:r>
              <a:rPr lang="cs-CZ" sz="2800" dirty="0"/>
              <a:t> do MŠ chodila nepravidelně, často pozdě a ve špinavém oblečení, uzavírala se do sebe, nehrála si s dětmi, vyhýbala se jim a reagovala pláčem na malé změny. Učitelka také pozorovala regresi (kousání nehtů, pomočování).</a:t>
            </a:r>
          </a:p>
          <a:p>
            <a:r>
              <a:rPr lang="cs-CZ" sz="2800" dirty="0"/>
              <a:t>Po několika absencích navázala učitelka kontakt s matkou, která byla zatížena finanční krizí po rozvodu, spojenou s nezaměstnaností. </a:t>
            </a:r>
          </a:p>
        </p:txBody>
      </p:sp>
    </p:spTree>
    <p:extLst>
      <p:ext uri="{BB962C8B-B14F-4D97-AF65-F5344CB8AC3E}">
        <p14:creationId xmlns:p14="http://schemas.microsoft.com/office/powerpoint/2010/main" val="3006239670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Rozhovor s rodiči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Empatie: </a:t>
            </a:r>
            <a:r>
              <a:rPr lang="cs-CZ" dirty="0"/>
              <a:t>Poděkujte, že přichází.  Zaměřte se na to, co je dobré, co funguje: „Klárka je skvělá v ….., dnes mi pomohla s… Vím, že je to náročné... " (Uznejte náročnost a zátěž.) </a:t>
            </a:r>
          </a:p>
          <a:p>
            <a:r>
              <a:rPr lang="cs-CZ" b="1" dirty="0"/>
              <a:t>Fakta: </a:t>
            </a:r>
            <a:r>
              <a:rPr lang="cs-CZ" dirty="0"/>
              <a:t>Popište chování tak, jak ho vidíte bez obviňování: „Vidím, že se Klárka uzavírá, všimla jsem si, že se jí nedaří zapadnout mezi děti, chodí do školky nepravidelně, často pláče... Co si o tom myslíte vy?“ → naslouchejte rodiči, nabídněte porozumění: “Je to náročné. Když mají rodiče hodně starostí, někdy se to projeví na dětech.“</a:t>
            </a:r>
          </a:p>
          <a:p>
            <a:pPr lvl="0"/>
            <a:r>
              <a:rPr lang="cs-CZ" b="1" dirty="0"/>
              <a:t>Nabídka: </a:t>
            </a:r>
            <a:r>
              <a:rPr lang="cs-CZ" dirty="0"/>
              <a:t>„Hledám cestu, jak Klárce pomoct. Přemýšleli jsme o tom, jak vám pomoct a napadla nás/máme zkušenost se SAS, pomohou vám s … (je zdarma, příklady praktických věcí) minimálně budete mít s kým si popovídat.“</a:t>
            </a:r>
          </a:p>
          <a:p>
            <a:r>
              <a:rPr lang="cs-CZ" b="1" dirty="0"/>
              <a:t>Zvládnutí obrany: </a:t>
            </a:r>
            <a:r>
              <a:rPr lang="cs-CZ" dirty="0"/>
              <a:t>Naslouchejte, vraťte k dítěti a k popisu jeho chování. „Stačí kontakt, poraďte se s nimi..."</a:t>
            </a:r>
          </a:p>
          <a:p>
            <a:pPr lvl="0" algn="r"/>
            <a:r>
              <a:rPr lang="cs-CZ" b="1" dirty="0"/>
              <a:t>MÁME STEJNÝ ZÁMĚR → POMOCT DÍTĚTI</a:t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9930502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dirty="0"/>
              <a:t>Klíčové principy rozhovoru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Empatie</a:t>
            </a:r>
            <a:r>
              <a:rPr lang="cs-CZ" sz="2800" dirty="0"/>
              <a:t> → ocenění rodiče, co je na dítěti dobře, snižuje obranu</a:t>
            </a:r>
          </a:p>
          <a:p>
            <a:r>
              <a:rPr lang="cs-CZ" sz="2800" b="1" dirty="0"/>
              <a:t>Fakta</a:t>
            </a:r>
            <a:r>
              <a:rPr lang="cs-CZ" sz="2800" dirty="0"/>
              <a:t> → "Já" zprávy, popis toho, co vidím </a:t>
            </a:r>
          </a:p>
          <a:p>
            <a:r>
              <a:rPr lang="cs-CZ" sz="2800" b="1" dirty="0"/>
              <a:t>Přínos pro rodiče</a:t>
            </a:r>
            <a:r>
              <a:rPr lang="cs-CZ" sz="2800" dirty="0"/>
              <a:t> → chceme mu pomoct, úleva v každodenních starostech, pomoc dítěti jako společný cíl</a:t>
            </a:r>
          </a:p>
          <a:p>
            <a:r>
              <a:rPr lang="cs-CZ" sz="2800" b="1" dirty="0"/>
              <a:t>Dobrovolnost</a:t>
            </a:r>
            <a:r>
              <a:rPr lang="cs-CZ" sz="2800" dirty="0"/>
              <a:t> → "Vaše rozhodnutí..."</a:t>
            </a:r>
          </a:p>
          <a:p>
            <a:r>
              <a:rPr lang="cs-CZ" sz="2800" b="1" dirty="0"/>
              <a:t>Konkrétní akce</a:t>
            </a:r>
            <a:r>
              <a:rPr lang="cs-CZ" sz="2800" dirty="0"/>
              <a:t> → leták, telefonát, setkání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1202762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Identifikujte signály → </a:t>
            </a:r>
          </a:p>
          <a:p>
            <a:r>
              <a:rPr lang="cs-CZ" sz="4400" dirty="0"/>
              <a:t>Veďte rozhovor s rodiči → </a:t>
            </a:r>
          </a:p>
          <a:p>
            <a:r>
              <a:rPr lang="cs-CZ" sz="4400" dirty="0"/>
              <a:t>Předejte kontakt SAS  → </a:t>
            </a:r>
          </a:p>
          <a:p>
            <a:r>
              <a:rPr lang="cs-CZ" sz="4400" dirty="0"/>
              <a:t>nebo nabídněte zrealizování schůzky v MŠ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0741469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udělá SAS?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3000" dirty="0"/>
              <a:t>Proběhne první setkání – v MŠ, v domácnosti, v SAS</a:t>
            </a:r>
          </a:p>
          <a:p>
            <a:pPr lvl="0"/>
            <a:r>
              <a:rPr lang="cs-CZ" sz="3000" dirty="0"/>
              <a:t>Mapování situace - s rodiči, s MŠ – co se má proměnit?  </a:t>
            </a:r>
          </a:p>
          <a:p>
            <a:pPr lvl="0"/>
            <a:r>
              <a:rPr lang="cs-CZ" sz="3000" dirty="0"/>
              <a:t>Průběžné setkávání s rodinou, navázání vztahu a důvěry</a:t>
            </a:r>
          </a:p>
          <a:p>
            <a:pPr lvl="0"/>
            <a:r>
              <a:rPr lang="cs-CZ" sz="3000" dirty="0"/>
              <a:t>Prioritou je řešení základních potřeb – zklidnění rodiče, stabilita</a:t>
            </a:r>
          </a:p>
          <a:p>
            <a:pPr lvl="0"/>
            <a:r>
              <a:rPr lang="cs-CZ" sz="3000" dirty="0"/>
              <a:t>Podpora rodičovských kompetencí – změna výchovného stylu</a:t>
            </a:r>
          </a:p>
          <a:p>
            <a:pPr lvl="0"/>
            <a:endParaRPr lang="cs-CZ" dirty="0"/>
          </a:p>
          <a:p>
            <a:pPr lvl="0" algn="r"/>
            <a:r>
              <a:rPr lang="cs-CZ" sz="2800" b="1" dirty="0"/>
              <a:t>Proces chce čas. </a:t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5790151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získáte spoluprací se SAS?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600" dirty="0"/>
              <a:t>Stabilnější docházka </a:t>
            </a:r>
            <a:r>
              <a:rPr lang="pt-BR" sz="2600" dirty="0"/>
              <a:t>→ </a:t>
            </a:r>
            <a:r>
              <a:rPr lang="pt-BR" sz="2600" b="1" dirty="0"/>
              <a:t>dítě chodí pravidelněji </a:t>
            </a:r>
            <a:r>
              <a:rPr lang="pt-BR" sz="2600" dirty="0"/>
              <a:t>do MŠ</a:t>
            </a:r>
            <a:endParaRPr lang="cs-CZ" sz="2600" dirty="0"/>
          </a:p>
          <a:p>
            <a:r>
              <a:rPr lang="cs-CZ" sz="2600" b="1" dirty="0"/>
              <a:t>Lepší připravenost </a:t>
            </a:r>
            <a:r>
              <a:rPr lang="cs-CZ" sz="2600" dirty="0"/>
              <a:t>dítěte na pobyt v MŠ </a:t>
            </a:r>
            <a:r>
              <a:rPr lang="pt-BR" sz="2600" dirty="0"/>
              <a:t>→</a:t>
            </a:r>
            <a:r>
              <a:rPr lang="cs-CZ" sz="2600" dirty="0"/>
              <a:t> hygiena, oblečení, pomůcky</a:t>
            </a:r>
          </a:p>
          <a:p>
            <a:r>
              <a:rPr lang="cs-CZ" sz="2600" b="1" dirty="0"/>
              <a:t>Lepší chování a adaptace </a:t>
            </a:r>
            <a:r>
              <a:rPr lang="cs-CZ" sz="2600" dirty="0"/>
              <a:t>dítěte </a:t>
            </a:r>
            <a:r>
              <a:rPr lang="cs-CZ" b="1" dirty="0"/>
              <a:t>→ </a:t>
            </a:r>
            <a:r>
              <a:rPr lang="cs-CZ" sz="2600" dirty="0"/>
              <a:t>dítě je klidnější, lépe zvládá kolektiv</a:t>
            </a:r>
          </a:p>
          <a:p>
            <a:r>
              <a:rPr lang="cs-CZ" sz="2600" b="1" dirty="0"/>
              <a:t>Méně stresu </a:t>
            </a:r>
            <a:r>
              <a:rPr lang="cs-CZ" sz="2600" dirty="0"/>
              <a:t>z náročných rodičů </a:t>
            </a:r>
            <a:r>
              <a:rPr lang="cs-CZ" sz="2800" b="1" dirty="0"/>
              <a:t>→ </a:t>
            </a:r>
            <a:r>
              <a:rPr lang="cs-CZ" sz="2600" dirty="0"/>
              <a:t>rodinné problémy řeší SAS</a:t>
            </a:r>
          </a:p>
          <a:p>
            <a:r>
              <a:rPr lang="cs-CZ" sz="2600" dirty="0"/>
              <a:t>Profesionální </a:t>
            </a:r>
            <a:r>
              <a:rPr lang="cs-CZ" sz="2600" b="1" dirty="0"/>
              <a:t>spojenec v rodině </a:t>
            </a:r>
            <a:r>
              <a:rPr lang="cs-CZ" sz="2400" b="1" dirty="0"/>
              <a:t>→</a:t>
            </a:r>
            <a:r>
              <a:rPr lang="cs-CZ" sz="2600" dirty="0"/>
              <a:t> učí komunikovat rodiče s dítětem, ale i se školkou a jinými úřady</a:t>
            </a:r>
          </a:p>
          <a:p>
            <a:r>
              <a:rPr lang="cs-CZ" sz="2600" dirty="0"/>
              <a:t>Zkušenost, rychlejší identifikace, kdy navrhnout spolupráci </a:t>
            </a:r>
            <a:r>
              <a:rPr lang="cs-CZ" sz="2400" b="1" dirty="0"/>
              <a:t>→ včasné zachycení potíží → </a:t>
            </a:r>
            <a:r>
              <a:rPr lang="cs-CZ" sz="2400" dirty="0"/>
              <a:t>předcházení problému, než se „rozjede“ např. v ZŠ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50742918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Sociálně aktivizační služba pro rodiny </a:t>
            </a:r>
            <a:br>
              <a:rPr lang="cs-CZ" dirty="0"/>
            </a:br>
            <a:r>
              <a:rPr lang="cs-CZ" dirty="0"/>
              <a:t>s dětmi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52625"/>
            <a:ext cx="9720073" cy="435673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solidFill>
                  <a:srgbClr val="FF0000"/>
                </a:solidFill>
              </a:rPr>
              <a:t>Sociální služba dle §65 Zákona č.108/2006 Sb., o sociálních službách </a:t>
            </a:r>
            <a:r>
              <a:rPr lang="cs-CZ" sz="1400" dirty="0"/>
              <a:t>(služba sociální prevence)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solidFill>
                  <a:srgbClr val="FF0000"/>
                </a:solidFill>
              </a:rPr>
              <a:t>Pro koho je určena: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0"/>
              <a:t>Pro rodiny s dětmi od 0 - 18 let věku dítěte, u kterého je jeho vývoj ohrožen v důsledku nepříznivé sociální situace, kterou rodiče nedokáží sami bez pomoci překonat a u kterého existují další rizika ohrožení jeho vývoje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rodinné a vztahové problémy (např. chybějící rodičovské kompetence, nefunkční komunikace)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výchovné a vzdělávací problémy (např. zanedbaná péče, školní neúspěšnost)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ekonomické a materiální problémy (např. chudoba, finanční negramotnost, nezaměstnanost)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bytová situace (např. nevyhovující bytové podmínky, domácnost)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aj.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>
                <a:solidFill>
                  <a:srgbClr val="FF0000"/>
                </a:solidFill>
              </a:rPr>
              <a:t>Forma poskytování: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Ambulantní, terénní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>
                <a:solidFill>
                  <a:srgbClr val="FF0000"/>
                </a:solidFill>
              </a:rPr>
              <a:t>Odborníci: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sociální pracovníci, pracovníci v sociálních službách (psychoterapeuti, soc. pedagogové)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0"/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>
                <a:solidFill>
                  <a:srgbClr val="FF0000"/>
                </a:solidFill>
              </a:rPr>
              <a:t>Možnosti spolupráce: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OSPOD – pokud je dítě považováno za ohrožené dle §6 zák. č. 359/1999,  o Sociálně právní ochraně dítěte		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MŠ, ZŠ, SŠ, další návazné instituce (PPP, terapeuti) - dobrovolná spolupráce, vlastní motivace rodiny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dirty="0"/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>
                <a:solidFill>
                  <a:srgbClr val="FF0000"/>
                </a:solidFill>
              </a:rPr>
              <a:t>Cílem SAS</a:t>
            </a:r>
            <a:r>
              <a:rPr lang="cs-CZ" sz="1400" dirty="0"/>
              <a:t> je obnovení narušené funkce rodiny a stabilizace situace dítěte.</a:t>
            </a:r>
          </a:p>
          <a:p>
            <a:pPr marL="128016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/>
              <a:t>	- intenzivní práce s rodinou v přirozeném prostředí, mapuje potřeby, identifikuje rizika, doprovází, propojuje s další pomocí</a:t>
            </a:r>
          </a:p>
        </p:txBody>
      </p:sp>
    </p:spTree>
    <p:extLst>
      <p:ext uri="{BB962C8B-B14F-4D97-AF65-F5344CB8AC3E}">
        <p14:creationId xmlns:p14="http://schemas.microsoft.com/office/powerpoint/2010/main" val="507264646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000" dirty="0"/>
              <a:t>Mgr. Petra </a:t>
            </a:r>
            <a:r>
              <a:rPr lang="cs-CZ" sz="2000" dirty="0" err="1"/>
              <a:t>Vališková</a:t>
            </a:r>
            <a:r>
              <a:rPr lang="cs-CZ" sz="2000" dirty="0"/>
              <a:t>, vedoucí Sas Labyrint Dvůr Králové nad Labem</a:t>
            </a:r>
          </a:p>
          <a:p>
            <a:pPr marL="0" indent="0" algn="ctr">
              <a:buNone/>
            </a:pPr>
            <a:r>
              <a:rPr lang="cs-CZ" sz="2000" dirty="0"/>
              <a:t>Mgr. Daniela Charvátová, metodik SAS a NZDM, KÚ KHK</a:t>
            </a:r>
          </a:p>
        </p:txBody>
      </p:sp>
    </p:spTree>
    <p:extLst>
      <p:ext uri="{BB962C8B-B14F-4D97-AF65-F5344CB8AC3E}">
        <p14:creationId xmlns:p14="http://schemas.microsoft.com/office/powerpoint/2010/main" val="210078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46AE1F4E-6C52-193C-321F-3D85EF826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780" y="2075269"/>
            <a:ext cx="4690873" cy="310074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EF89E07-3B65-CFAC-3BEC-872FBD4D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SAS pro rodiny s dětmi </a:t>
            </a:r>
            <a:br>
              <a:rPr lang="cs-CZ" dirty="0"/>
            </a:br>
            <a:r>
              <a:rPr lang="cs-CZ" dirty="0"/>
              <a:t>= klíčový partner v systému včasné podpory  </a:t>
            </a:r>
            <a:br>
              <a:rPr lang="cs-CZ" dirty="0"/>
            </a:br>
            <a:r>
              <a:rPr lang="cs-CZ" dirty="0"/>
              <a:t>   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14B925-1D82-7223-8F79-45AB2C53B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/>
              <a:t> 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500" dirty="0"/>
              <a:t> včasná podpora patří mezi klíčové nástroje pro snižování nerovností ve vzdělávacích drahách - zlepšuje výsledky a kvalitu    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500" dirty="0"/>
              <a:t>   života – lepší vzdělání i lepší životní kompetence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500" dirty="0"/>
              <a:t> nižší kriminalita, užívání návykových látek a rizikové chování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500" dirty="0"/>
              <a:t> rodiče podpořených dětí lépe zvládají rodičovské kompetence, vyšší zaměstnanost a příjmy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500" dirty="0"/>
              <a:t> děti podpořených dětí – mají stabilnější a podnětnější prostředí – lepší zdraví, vzdělání, zaměstnání</a:t>
            </a:r>
          </a:p>
          <a:p>
            <a:endParaRPr lang="cs-CZ" dirty="0"/>
          </a:p>
        </p:txBody>
      </p:sp>
      <p:pic>
        <p:nvPicPr>
          <p:cNvPr id="7" name="Obrázek 6" descr="Obsah obrázku text, snímek obrazovky, Písmo, řada/pruh">
            <a:extLst>
              <a:ext uri="{FF2B5EF4-FFF2-40B4-BE49-F238E27FC236}">
                <a16:creationId xmlns:a16="http://schemas.microsoft.com/office/drawing/2014/main" id="{E002EF0A-C3EF-3424-E2B8-E81EC2C7C7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2075269"/>
            <a:ext cx="4860036" cy="2707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196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SAS v královéhradeckém kraji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Hradec Králové – Centrum pro zdravě fungující rodinu (Nomia), Triangl (Salinger, </a:t>
            </a:r>
            <a:r>
              <a:rPr lang="cs-CZ" sz="1500" dirty="0" err="1"/>
              <a:t>z.s</a:t>
            </a:r>
            <a:r>
              <a:rPr lang="cs-CZ" sz="1500" dirty="0"/>
              <a:t>.), </a:t>
            </a:r>
            <a:r>
              <a:rPr lang="cs-CZ" sz="1500" dirty="0" err="1"/>
              <a:t>Aufori</a:t>
            </a:r>
            <a:r>
              <a:rPr lang="cs-CZ" sz="1500" dirty="0"/>
              <a:t>, </a:t>
            </a:r>
            <a:r>
              <a:rPr lang="cs-CZ" sz="1500" dirty="0" err="1"/>
              <a:t>Multitým</a:t>
            </a:r>
            <a:r>
              <a:rPr lang="cs-CZ" sz="1500" dirty="0"/>
              <a:t>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Nový Bydžov – SAS při </a:t>
            </a:r>
            <a:r>
              <a:rPr lang="cs-CZ" sz="1500" dirty="0" err="1"/>
              <a:t>MěÚ</a:t>
            </a:r>
            <a:r>
              <a:rPr lang="cs-CZ" sz="1500" dirty="0"/>
              <a:t> Nový Bydžov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Jičín, ORP Nová Paka – </a:t>
            </a:r>
            <a:r>
              <a:rPr lang="cs-CZ" sz="1500" dirty="0" err="1"/>
              <a:t>SASanka</a:t>
            </a:r>
            <a:r>
              <a:rPr lang="cs-CZ" sz="1500" dirty="0"/>
              <a:t> (Oblastní Charita Jičín)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Hořice – Labyrint – cesta pro rodinu (OCH Dvůr králové NL)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Dvůr Králové nad Labem – Labyrint – cesta pro rodinu ( OCH Dvůr NL),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Jaroměř – SAS Alternativa (Diakonie Náchodsko, Triangl (Salinger, </a:t>
            </a:r>
            <a:r>
              <a:rPr lang="cs-CZ" sz="1500" dirty="0" err="1"/>
              <a:t>z.s</a:t>
            </a:r>
            <a:r>
              <a:rPr lang="cs-CZ" sz="1500" dirty="0"/>
              <a:t>.)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Nové Město nad Metují – Triangl ( Salinger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Náchod – Triangl (Salinger </a:t>
            </a:r>
            <a:r>
              <a:rPr lang="cs-CZ" sz="1500" dirty="0" err="1"/>
              <a:t>z.s</a:t>
            </a:r>
            <a:r>
              <a:rPr lang="cs-CZ" sz="1500" dirty="0"/>
              <a:t>.), </a:t>
            </a:r>
            <a:r>
              <a:rPr lang="cs-CZ" sz="1500" dirty="0" err="1"/>
              <a:t>Aufori</a:t>
            </a:r>
            <a:r>
              <a:rPr lang="cs-CZ" sz="1500" dirty="0"/>
              <a:t>, Centrum pro zdravě fungující rodinu (Nomia)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Broumov – Centrum sociálních služeb Naděje Broumov (město Broumov), Začít spolu,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Vrchlabí – Středisko Světlo (Diakonie Vrchlabí),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Trutnov – Zvonek pro rodinu (Oblastní charita Trutnov),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Rychnov nad Kněžnou – Felix </a:t>
            </a:r>
            <a:r>
              <a:rPr lang="cs-CZ" sz="1500" dirty="0" err="1"/>
              <a:t>Familia</a:t>
            </a:r>
            <a:r>
              <a:rPr lang="cs-CZ" sz="1500" dirty="0"/>
              <a:t> (MM </a:t>
            </a:r>
            <a:r>
              <a:rPr lang="cs-CZ" sz="1500" dirty="0" err="1"/>
              <a:t>Semonice</a:t>
            </a:r>
            <a:r>
              <a:rPr lang="cs-CZ" sz="1500" dirty="0"/>
              <a:t>),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Kostelec nad Orlicí – Felix </a:t>
            </a:r>
            <a:r>
              <a:rPr lang="cs-CZ" sz="1500" dirty="0" err="1"/>
              <a:t>Familia</a:t>
            </a:r>
            <a:r>
              <a:rPr lang="cs-CZ" sz="1500" dirty="0"/>
              <a:t> (MM </a:t>
            </a:r>
            <a:r>
              <a:rPr lang="cs-CZ" sz="1500" dirty="0" err="1"/>
              <a:t>Semonice</a:t>
            </a:r>
            <a:r>
              <a:rPr lang="cs-CZ" sz="1500" dirty="0"/>
              <a:t>), Triangl (Salinger, </a:t>
            </a:r>
            <a:r>
              <a:rPr lang="cs-CZ" sz="1500" dirty="0" err="1"/>
              <a:t>z.s</a:t>
            </a:r>
            <a:r>
              <a:rPr lang="cs-CZ" sz="1500" dirty="0"/>
              <a:t>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500" dirty="0"/>
              <a:t>ORP Dobruška – Felix </a:t>
            </a:r>
            <a:r>
              <a:rPr lang="cs-CZ" sz="1500" dirty="0" err="1"/>
              <a:t>Familia</a:t>
            </a:r>
            <a:r>
              <a:rPr lang="cs-CZ" sz="1500" dirty="0"/>
              <a:t> (MM </a:t>
            </a:r>
            <a:r>
              <a:rPr lang="cs-CZ" sz="1500" dirty="0" err="1"/>
              <a:t>Semonice</a:t>
            </a:r>
            <a:r>
              <a:rPr lang="cs-CZ" sz="1500" dirty="0"/>
              <a:t>), Triangl ( Salinger, </a:t>
            </a:r>
            <a:r>
              <a:rPr lang="cs-CZ" sz="1500" dirty="0" err="1"/>
              <a:t>z.s</a:t>
            </a:r>
            <a:r>
              <a:rPr lang="cs-CZ" sz="1500" dirty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cs-CZ" sz="15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811827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353568"/>
            <a:ext cx="9404723" cy="1426528"/>
          </a:xfrm>
        </p:spPr>
        <p:txBody>
          <a:bodyPr>
            <a:normAutofit/>
          </a:bodyPr>
          <a:lstStyle/>
          <a:p>
            <a:r>
              <a:rPr lang="cs-CZ" dirty="0"/>
              <a:t>  </a:t>
            </a:r>
            <a:br>
              <a:rPr lang="cs-CZ" dirty="0"/>
            </a:br>
            <a:r>
              <a:rPr lang="cs-CZ" dirty="0"/>
              <a:t>  Co je dobré vědět o SAS?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Dobrovolná</a:t>
            </a:r>
          </a:p>
          <a:p>
            <a:r>
              <a:rPr lang="cs-CZ" sz="2800" dirty="0"/>
              <a:t>Dlouhodobá podpora</a:t>
            </a:r>
          </a:p>
          <a:p>
            <a:r>
              <a:rPr lang="cs-CZ" sz="2800" dirty="0"/>
              <a:t>Ambulantní i terénní forma</a:t>
            </a:r>
          </a:p>
          <a:p>
            <a:r>
              <a:rPr lang="cs-CZ" sz="2800" dirty="0"/>
              <a:t>Různé cesty ke vstupu (sami, OSPOD, školská zařízení)</a:t>
            </a:r>
          </a:p>
          <a:p>
            <a:r>
              <a:rPr lang="cs-CZ" sz="2800" dirty="0"/>
              <a:t>Zdarma</a:t>
            </a:r>
          </a:p>
        </p:txBody>
      </p:sp>
    </p:spTree>
    <p:extLst>
      <p:ext uri="{BB962C8B-B14F-4D97-AF65-F5344CB8AC3E}">
        <p14:creationId xmlns:p14="http://schemas.microsoft.com/office/powerpoint/2010/main" val="294205183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dobré vědět o SAS?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26077"/>
            <a:ext cx="9720073" cy="4383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Pracuje s celým rodinným systémem </a:t>
            </a:r>
          </a:p>
          <a:p>
            <a:pPr marL="0" indent="0">
              <a:buNone/>
            </a:pPr>
            <a:r>
              <a:rPr lang="cs-CZ" dirty="0"/>
              <a:t>Téma klientů při vstupu:</a:t>
            </a:r>
          </a:p>
          <a:p>
            <a:pPr marL="0" indent="0">
              <a:buNone/>
            </a:pPr>
            <a:r>
              <a:rPr lang="cs-CZ" b="1" dirty="0"/>
              <a:t>→ </a:t>
            </a:r>
            <a:r>
              <a:rPr lang="cs-CZ" dirty="0"/>
              <a:t>Chování dítěte</a:t>
            </a:r>
          </a:p>
          <a:p>
            <a:pPr marL="0" indent="0">
              <a:buNone/>
            </a:pPr>
            <a:r>
              <a:rPr lang="cs-CZ" b="1" dirty="0"/>
              <a:t>→ </a:t>
            </a:r>
            <a:r>
              <a:rPr lang="cs-CZ" dirty="0"/>
              <a:t>Finance (zaměstnání, příjmy)</a:t>
            </a:r>
          </a:p>
          <a:p>
            <a:pPr marL="0" indent="0">
              <a:buNone/>
            </a:pPr>
            <a:r>
              <a:rPr lang="cs-CZ" b="1" dirty="0"/>
              <a:t>→ </a:t>
            </a:r>
            <a:r>
              <a:rPr lang="cs-CZ" dirty="0"/>
              <a:t>Bydlení (riziko ztráty, vybavení, bezpečí)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→ </a:t>
            </a:r>
            <a:r>
              <a:rPr lang="cs-CZ" dirty="0"/>
              <a:t>Péče o dítě a domácnost</a:t>
            </a:r>
          </a:p>
          <a:p>
            <a:pPr marL="0" indent="0">
              <a:buNone/>
            </a:pPr>
            <a:r>
              <a:rPr lang="cs-CZ" b="1" dirty="0"/>
              <a:t>→ </a:t>
            </a:r>
            <a:r>
              <a:rPr lang="cs-CZ" dirty="0"/>
              <a:t>Doprovody a konkrétní pomoc na úřadech…</a:t>
            </a:r>
          </a:p>
          <a:p>
            <a:pPr marL="0" indent="0">
              <a:buNone/>
            </a:pPr>
            <a:r>
              <a:rPr lang="cs-CZ" b="1" dirty="0"/>
              <a:t>Nepříznivá situace/rodina → problémy dítěte → SAS opravuje základnu​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03490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dobré vědět o SAS?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Komplexní služba</a:t>
            </a:r>
          </a:p>
          <a:p>
            <a:pPr marL="0" indent="0">
              <a:buNone/>
            </a:pPr>
            <a:r>
              <a:rPr lang="cs-CZ" dirty="0"/>
              <a:t>Prioritu má zátěžová situace v rodině.</a:t>
            </a:r>
          </a:p>
          <a:p>
            <a:pPr marL="0" indent="0">
              <a:buNone/>
            </a:pPr>
            <a:r>
              <a:rPr lang="cs-CZ" dirty="0"/>
              <a:t>Poskytuje komplexní podporu rodině i dětem.</a:t>
            </a:r>
          </a:p>
          <a:p>
            <a:pPr marL="0" indent="0">
              <a:buNone/>
            </a:pPr>
            <a:r>
              <a:rPr lang="cs-CZ" dirty="0"/>
              <a:t>Vyhledává další zdroje podpory (raná péče, občanská poradna, PPP ...)</a:t>
            </a:r>
          </a:p>
          <a:p>
            <a:pPr marL="0" indent="0">
              <a:buNone/>
            </a:pPr>
            <a:endParaRPr lang="cs-CZ" dirty="0"/>
          </a:p>
          <a:p>
            <a:pPr marL="0" indent="0" algn="r">
              <a:buNone/>
            </a:pP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620056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SAS – téma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Poskytuje poradenství ohledně </a:t>
            </a:r>
            <a:r>
              <a:rPr lang="cs-CZ" sz="2800" b="1" dirty="0"/>
              <a:t>péče o dítě. </a:t>
            </a:r>
          </a:p>
          <a:p>
            <a:r>
              <a:rPr lang="cs-CZ" sz="2800" dirty="0"/>
              <a:t>Posiluje </a:t>
            </a:r>
            <a:r>
              <a:rPr lang="cs-CZ" sz="2800" b="1" dirty="0"/>
              <a:t>vztah</a:t>
            </a:r>
            <a:r>
              <a:rPr lang="cs-CZ" sz="2400" b="1" dirty="0"/>
              <a:t>/</a:t>
            </a:r>
            <a:r>
              <a:rPr lang="cs-CZ" sz="2800" b="1" dirty="0"/>
              <a:t>interakce</a:t>
            </a:r>
            <a:r>
              <a:rPr lang="cs-CZ" sz="2800" dirty="0"/>
              <a:t> mezi dítětem a rodičem.</a:t>
            </a:r>
          </a:p>
          <a:p>
            <a:r>
              <a:rPr lang="cs-CZ" sz="2800" dirty="0"/>
              <a:t>Poskytuje nácvik </a:t>
            </a:r>
            <a:r>
              <a:rPr lang="cs-CZ" sz="2800" b="1" dirty="0"/>
              <a:t>rodičovských kompetencí.</a:t>
            </a:r>
          </a:p>
          <a:p>
            <a:r>
              <a:rPr lang="cs-CZ" sz="2800" dirty="0"/>
              <a:t>Poskytuje </a:t>
            </a:r>
            <a:r>
              <a:rPr lang="cs-CZ" sz="2800" b="1" dirty="0"/>
              <a:t>psychologickou podporu </a:t>
            </a:r>
            <a:r>
              <a:rPr lang="cs-CZ" sz="2800" dirty="0"/>
              <a:t>pro rodiče.</a:t>
            </a:r>
          </a:p>
        </p:txBody>
      </p:sp>
    </p:spTree>
    <p:extLst>
      <p:ext uri="{BB962C8B-B14F-4D97-AF65-F5344CB8AC3E}">
        <p14:creationId xmlns:p14="http://schemas.microsoft.com/office/powerpoint/2010/main" val="1926879422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známek potřebnosti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Známky/signály u dětí</a:t>
            </a:r>
            <a:endParaRPr lang="cs-CZ" dirty="0"/>
          </a:p>
          <a:p>
            <a:pPr lvl="0"/>
            <a:r>
              <a:rPr lang="cs-CZ" sz="2400" dirty="0"/>
              <a:t>Časté absence nebo pozdní docházky, změny v chování jako je uzavřenost, agrese, úzkost nebo snížené sebevědomí.</a:t>
            </a:r>
          </a:p>
          <a:p>
            <a:pPr lvl="0"/>
            <a:r>
              <a:rPr lang="cs-CZ" sz="2400" dirty="0"/>
              <a:t>Nevhodné oblečení, hygienické nedostatky, nedostatek školních pomůcek nebo náhlá změna výkonu při činnostech MŠ.</a:t>
            </a:r>
          </a:p>
          <a:p>
            <a:pPr lvl="0"/>
            <a:r>
              <a:rPr lang="cs-CZ" sz="2400" dirty="0"/>
              <a:t>Problémy v sociálních vztazích: izolace od vrstevníků, agresivita nebo obtíže s komunikací.</a:t>
            </a:r>
          </a:p>
          <a:p>
            <a:pPr lvl="0"/>
            <a:r>
              <a:rPr lang="cs-CZ" sz="2400" dirty="0"/>
              <a:t>Opoždění v rozvoji.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4674496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976</TotalTime>
  <Words>1959</Words>
  <Application>Microsoft Office PowerPoint</Application>
  <PresentationFormat>Širokoúhlá obrazovka</PresentationFormat>
  <Paragraphs>174</Paragraphs>
  <Slides>20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Tw Cen MT</vt:lpstr>
      <vt:lpstr>Tw Cen MT Condensed</vt:lpstr>
      <vt:lpstr>Wingdings 3</vt:lpstr>
      <vt:lpstr>Integrál</vt:lpstr>
      <vt:lpstr>Spojenec v rodině </vt:lpstr>
      <vt:lpstr>Sociálně aktivizační služba pro rodiny  s dětmi</vt:lpstr>
      <vt:lpstr>SAS pro rodiny s dětmi  = klíčový partner v systému včasné podpory       dítěte</vt:lpstr>
      <vt:lpstr>SAS v královéhradeckém kraji</vt:lpstr>
      <vt:lpstr>     Co je dobré vědět o SAS?</vt:lpstr>
      <vt:lpstr>Co je dobré vědět o SAS?</vt:lpstr>
      <vt:lpstr>Co je dobré vědět o SAS?</vt:lpstr>
      <vt:lpstr>SAS – téma dítě</vt:lpstr>
      <vt:lpstr>Identifikace známek potřebnosti</vt:lpstr>
      <vt:lpstr>Identifikace známek potřebnosti</vt:lpstr>
      <vt:lpstr>Jaké dítě vidíte</vt:lpstr>
      <vt:lpstr>Prezentace aplikace PowerPoint</vt:lpstr>
      <vt:lpstr>Prezentace aplikace PowerPoint</vt:lpstr>
      <vt:lpstr>Prezentace aplikace PowerPoint</vt:lpstr>
      <vt:lpstr>Rozhovor s rodiči</vt:lpstr>
      <vt:lpstr>Klíčové principy rozhovoru</vt:lpstr>
      <vt:lpstr>Proces</vt:lpstr>
      <vt:lpstr>Co udělá SAS?</vt:lpstr>
      <vt:lpstr>Co získáte spoluprací se SAS?</vt:lpstr>
      <vt:lpstr>Děkujeme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MŠ</dc:title>
  <dc:creator>Metodik</dc:creator>
  <cp:lastModifiedBy>uziv</cp:lastModifiedBy>
  <cp:revision>52</cp:revision>
  <dcterms:created xsi:type="dcterms:W3CDTF">2026-01-24T09:53:32Z</dcterms:created>
  <dcterms:modified xsi:type="dcterms:W3CDTF">2026-01-28T13:34:47Z</dcterms:modified>
</cp:coreProperties>
</file>