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880" r:id="rId1"/>
  </p:sldMasterIdLst>
  <p:notesMasterIdLst>
    <p:notesMasterId r:id="rId25"/>
  </p:notesMasterIdLst>
  <p:sldIdLst>
    <p:sldId id="256" r:id="rId2"/>
    <p:sldId id="282" r:id="rId3"/>
    <p:sldId id="262" r:id="rId4"/>
    <p:sldId id="283" r:id="rId5"/>
    <p:sldId id="286" r:id="rId6"/>
    <p:sldId id="273" r:id="rId7"/>
    <p:sldId id="289" r:id="rId8"/>
    <p:sldId id="316" r:id="rId9"/>
    <p:sldId id="288" r:id="rId10"/>
    <p:sldId id="291" r:id="rId11"/>
    <p:sldId id="318" r:id="rId12"/>
    <p:sldId id="317" r:id="rId13"/>
    <p:sldId id="295" r:id="rId14"/>
    <p:sldId id="297" r:id="rId15"/>
    <p:sldId id="298" r:id="rId16"/>
    <p:sldId id="303" r:id="rId17"/>
    <p:sldId id="308" r:id="rId18"/>
    <p:sldId id="304" r:id="rId19"/>
    <p:sldId id="305" r:id="rId20"/>
    <p:sldId id="321" r:id="rId21"/>
    <p:sldId id="319" r:id="rId22"/>
    <p:sldId id="320" r:id="rId23"/>
    <p:sldId id="315" r:id="rId24"/>
  </p:sldIdLst>
  <p:sldSz cx="12192000" cy="6858000"/>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ckerle Václav Mgr." initials="MVM" lastIdx="1" clrIdx="0">
    <p:extLst>
      <p:ext uri="{19B8F6BF-5375-455C-9EA6-DF929625EA0E}">
        <p15:presenceInfo xmlns:p15="http://schemas.microsoft.com/office/powerpoint/2012/main" userId="S-1-5-21-1645522239-507921405-682003330-916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889938"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777607" y="0"/>
            <a:ext cx="2889938" cy="498056"/>
          </a:xfrm>
          <a:prstGeom prst="rect">
            <a:avLst/>
          </a:prstGeom>
        </p:spPr>
        <p:txBody>
          <a:bodyPr vert="horz" lIns="91440" tIns="45720" rIns="91440" bIns="45720" rtlCol="0"/>
          <a:lstStyle>
            <a:lvl1pPr algn="r">
              <a:defRPr sz="1200"/>
            </a:lvl1pPr>
          </a:lstStyle>
          <a:p>
            <a:fld id="{F5FFC312-23B0-42F4-9655-DD0E64D70B1D}" type="datetimeFigureOut">
              <a:rPr lang="cs-CZ" smtClean="0"/>
              <a:t>28.01.2026</a:t>
            </a:fld>
            <a:endParaRPr lang="cs-CZ"/>
          </a:p>
        </p:txBody>
      </p:sp>
      <p:sp>
        <p:nvSpPr>
          <p:cNvPr id="4" name="Zástupný symbol pro obrázek snímku 3"/>
          <p:cNvSpPr>
            <a:spLocks noGrp="1" noRot="1" noChangeAspect="1"/>
          </p:cNvSpPr>
          <p:nvPr>
            <p:ph type="sldImg" idx="2"/>
          </p:nvPr>
        </p:nvSpPr>
        <p:spPr>
          <a:xfrm>
            <a:off x="357188" y="1239838"/>
            <a:ext cx="5954712" cy="3351212"/>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66909" y="4777196"/>
            <a:ext cx="5335270" cy="3908614"/>
          </a:xfrm>
          <a:prstGeom prst="rect">
            <a:avLst/>
          </a:prstGeom>
        </p:spPr>
        <p:txBody>
          <a:bodyPr vert="horz" lIns="91440" tIns="45720" rIns="91440" bIns="45720" rtlCol="0"/>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5"/>
            <a:ext cx="2889938"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777607" y="9428585"/>
            <a:ext cx="2889938" cy="498055"/>
          </a:xfrm>
          <a:prstGeom prst="rect">
            <a:avLst/>
          </a:prstGeom>
        </p:spPr>
        <p:txBody>
          <a:bodyPr vert="horz" lIns="91440" tIns="45720" rIns="91440" bIns="45720" rtlCol="0" anchor="b"/>
          <a:lstStyle>
            <a:lvl1pPr algn="r">
              <a:defRPr sz="1200"/>
            </a:lvl1pPr>
          </a:lstStyle>
          <a:p>
            <a:fld id="{914ABE33-EFB7-41DE-B6E1-7858019ECD0A}" type="slidenum">
              <a:rPr lang="cs-CZ" smtClean="0"/>
              <a:t>‹#›</a:t>
            </a:fld>
            <a:endParaRPr lang="cs-CZ"/>
          </a:p>
        </p:txBody>
      </p:sp>
    </p:spTree>
    <p:extLst>
      <p:ext uri="{BB962C8B-B14F-4D97-AF65-F5344CB8AC3E}">
        <p14:creationId xmlns:p14="http://schemas.microsoft.com/office/powerpoint/2010/main" val="41048139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a:t>
            </a:fld>
            <a:endParaRPr lang="cs-CZ"/>
          </a:p>
        </p:txBody>
      </p:sp>
    </p:spTree>
    <p:extLst>
      <p:ext uri="{BB962C8B-B14F-4D97-AF65-F5344CB8AC3E}">
        <p14:creationId xmlns:p14="http://schemas.microsoft.com/office/powerpoint/2010/main" val="7807076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10</a:t>
            </a:fld>
            <a:endParaRPr lang="cs-CZ"/>
          </a:p>
        </p:txBody>
      </p:sp>
    </p:spTree>
    <p:extLst>
      <p:ext uri="{BB962C8B-B14F-4D97-AF65-F5344CB8AC3E}">
        <p14:creationId xmlns:p14="http://schemas.microsoft.com/office/powerpoint/2010/main" val="5754972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11</a:t>
            </a:fld>
            <a:endParaRPr lang="cs-CZ"/>
          </a:p>
        </p:txBody>
      </p:sp>
    </p:spTree>
    <p:extLst>
      <p:ext uri="{BB962C8B-B14F-4D97-AF65-F5344CB8AC3E}">
        <p14:creationId xmlns:p14="http://schemas.microsoft.com/office/powerpoint/2010/main" val="42276236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12</a:t>
            </a:fld>
            <a:endParaRPr lang="cs-CZ"/>
          </a:p>
        </p:txBody>
      </p:sp>
    </p:spTree>
    <p:extLst>
      <p:ext uri="{BB962C8B-B14F-4D97-AF65-F5344CB8AC3E}">
        <p14:creationId xmlns:p14="http://schemas.microsoft.com/office/powerpoint/2010/main" val="6253519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13</a:t>
            </a:fld>
            <a:endParaRPr lang="cs-CZ"/>
          </a:p>
        </p:txBody>
      </p:sp>
    </p:spTree>
    <p:extLst>
      <p:ext uri="{BB962C8B-B14F-4D97-AF65-F5344CB8AC3E}">
        <p14:creationId xmlns:p14="http://schemas.microsoft.com/office/powerpoint/2010/main" val="3681006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14</a:t>
            </a:fld>
            <a:endParaRPr lang="cs-CZ"/>
          </a:p>
        </p:txBody>
      </p:sp>
    </p:spTree>
    <p:extLst>
      <p:ext uri="{BB962C8B-B14F-4D97-AF65-F5344CB8AC3E}">
        <p14:creationId xmlns:p14="http://schemas.microsoft.com/office/powerpoint/2010/main" val="19539086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15</a:t>
            </a:fld>
            <a:endParaRPr lang="cs-CZ"/>
          </a:p>
        </p:txBody>
      </p:sp>
    </p:spTree>
    <p:extLst>
      <p:ext uri="{BB962C8B-B14F-4D97-AF65-F5344CB8AC3E}">
        <p14:creationId xmlns:p14="http://schemas.microsoft.com/office/powerpoint/2010/main" val="7516388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16</a:t>
            </a:fld>
            <a:endParaRPr lang="cs-CZ"/>
          </a:p>
        </p:txBody>
      </p:sp>
    </p:spTree>
    <p:extLst>
      <p:ext uri="{BB962C8B-B14F-4D97-AF65-F5344CB8AC3E}">
        <p14:creationId xmlns:p14="http://schemas.microsoft.com/office/powerpoint/2010/main" val="32069063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17</a:t>
            </a:fld>
            <a:endParaRPr lang="cs-CZ"/>
          </a:p>
        </p:txBody>
      </p:sp>
    </p:spTree>
    <p:extLst>
      <p:ext uri="{BB962C8B-B14F-4D97-AF65-F5344CB8AC3E}">
        <p14:creationId xmlns:p14="http://schemas.microsoft.com/office/powerpoint/2010/main" val="65154944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18</a:t>
            </a:fld>
            <a:endParaRPr lang="cs-CZ"/>
          </a:p>
        </p:txBody>
      </p:sp>
    </p:spTree>
    <p:extLst>
      <p:ext uri="{BB962C8B-B14F-4D97-AF65-F5344CB8AC3E}">
        <p14:creationId xmlns:p14="http://schemas.microsoft.com/office/powerpoint/2010/main" val="199098012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19</a:t>
            </a:fld>
            <a:endParaRPr lang="cs-CZ"/>
          </a:p>
        </p:txBody>
      </p:sp>
    </p:spTree>
    <p:extLst>
      <p:ext uri="{BB962C8B-B14F-4D97-AF65-F5344CB8AC3E}">
        <p14:creationId xmlns:p14="http://schemas.microsoft.com/office/powerpoint/2010/main" val="38917382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2</a:t>
            </a:fld>
            <a:endParaRPr lang="cs-CZ"/>
          </a:p>
        </p:txBody>
      </p:sp>
    </p:spTree>
    <p:extLst>
      <p:ext uri="{BB962C8B-B14F-4D97-AF65-F5344CB8AC3E}">
        <p14:creationId xmlns:p14="http://schemas.microsoft.com/office/powerpoint/2010/main" val="73006973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23</a:t>
            </a:fld>
            <a:endParaRPr lang="cs-CZ"/>
          </a:p>
        </p:txBody>
      </p:sp>
    </p:spTree>
    <p:extLst>
      <p:ext uri="{BB962C8B-B14F-4D97-AF65-F5344CB8AC3E}">
        <p14:creationId xmlns:p14="http://schemas.microsoft.com/office/powerpoint/2010/main" val="2151265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3</a:t>
            </a:fld>
            <a:endParaRPr lang="cs-CZ"/>
          </a:p>
        </p:txBody>
      </p:sp>
    </p:spTree>
    <p:extLst>
      <p:ext uri="{BB962C8B-B14F-4D97-AF65-F5344CB8AC3E}">
        <p14:creationId xmlns:p14="http://schemas.microsoft.com/office/powerpoint/2010/main" val="1087453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4</a:t>
            </a:fld>
            <a:endParaRPr lang="cs-CZ"/>
          </a:p>
        </p:txBody>
      </p:sp>
    </p:spTree>
    <p:extLst>
      <p:ext uri="{BB962C8B-B14F-4D97-AF65-F5344CB8AC3E}">
        <p14:creationId xmlns:p14="http://schemas.microsoft.com/office/powerpoint/2010/main" val="3205808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5</a:t>
            </a:fld>
            <a:endParaRPr lang="cs-CZ"/>
          </a:p>
        </p:txBody>
      </p:sp>
    </p:spTree>
    <p:extLst>
      <p:ext uri="{BB962C8B-B14F-4D97-AF65-F5344CB8AC3E}">
        <p14:creationId xmlns:p14="http://schemas.microsoft.com/office/powerpoint/2010/main" val="3543568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6</a:t>
            </a:fld>
            <a:endParaRPr lang="cs-CZ"/>
          </a:p>
        </p:txBody>
      </p:sp>
    </p:spTree>
    <p:extLst>
      <p:ext uri="{BB962C8B-B14F-4D97-AF65-F5344CB8AC3E}">
        <p14:creationId xmlns:p14="http://schemas.microsoft.com/office/powerpoint/2010/main" val="35725111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7</a:t>
            </a:fld>
            <a:endParaRPr lang="cs-CZ"/>
          </a:p>
        </p:txBody>
      </p:sp>
    </p:spTree>
    <p:extLst>
      <p:ext uri="{BB962C8B-B14F-4D97-AF65-F5344CB8AC3E}">
        <p14:creationId xmlns:p14="http://schemas.microsoft.com/office/powerpoint/2010/main" val="813848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8</a:t>
            </a:fld>
            <a:endParaRPr lang="cs-CZ"/>
          </a:p>
        </p:txBody>
      </p:sp>
    </p:spTree>
    <p:extLst>
      <p:ext uri="{BB962C8B-B14F-4D97-AF65-F5344CB8AC3E}">
        <p14:creationId xmlns:p14="http://schemas.microsoft.com/office/powerpoint/2010/main" val="1710855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5"/>
          </p:nvPr>
        </p:nvSpPr>
        <p:spPr/>
        <p:txBody>
          <a:bodyPr/>
          <a:lstStyle/>
          <a:p>
            <a:fld id="{914ABE33-EFB7-41DE-B6E1-7858019ECD0A}" type="slidenum">
              <a:rPr lang="cs-CZ" smtClean="0"/>
              <a:t>9</a:t>
            </a:fld>
            <a:endParaRPr lang="cs-CZ"/>
          </a:p>
        </p:txBody>
      </p:sp>
    </p:spTree>
    <p:extLst>
      <p:ext uri="{BB962C8B-B14F-4D97-AF65-F5344CB8AC3E}">
        <p14:creationId xmlns:p14="http://schemas.microsoft.com/office/powerpoint/2010/main" val="3617835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cs-CZ"/>
              <a:t>Kliknutím lze upravit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2D9B5B10-6275-4B4A-9970-8C71DD6A45F6}"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49371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cs-CZ"/>
              <a:t>Kliknutím lze upravit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A243A55F-4225-4A26-924B-52A9782185FD}"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0554238"/>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A243A55F-4225-4A26-924B-52A9782185FD}"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1945698"/>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cs-CZ"/>
              <a:t>Kliknutím lze upravit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A243A55F-4225-4A26-924B-52A9782185FD}"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357019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A243A55F-4225-4A26-924B-52A9782185FD}"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10879458"/>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cs-CZ"/>
              <a:t>Kliknutím lze upravit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a:t>Upravte styly předlohy textu.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a:t>Upravte styly předlohy textu.</a:t>
            </a:r>
          </a:p>
        </p:txBody>
      </p:sp>
      <p:sp>
        <p:nvSpPr>
          <p:cNvPr id="5" name="Date Placeholder 4"/>
          <p:cNvSpPr>
            <a:spLocks noGrp="1"/>
          </p:cNvSpPr>
          <p:nvPr>
            <p:ph type="dt" sz="half" idx="10"/>
          </p:nvPr>
        </p:nvSpPr>
        <p:spPr/>
        <p:txBody>
          <a:bodyPr/>
          <a:lstStyle/>
          <a:p>
            <a:fld id="{A243A55F-4225-4A26-924B-52A9782185FD}"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8690932"/>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1EA89F49-1404-4FC2-941E-3E7400BAAC60}"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03980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cs-CZ"/>
              <a:t>Kliknutím lze upravit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B68C3DA-6205-40C3-8161-150F475BBD8F}"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76718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cs-CZ"/>
              <a:t>Kliknutím lze upravit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4E24DF78-3E0E-4CD8-81D0-B98020A6AFF9}"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75000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oddílu">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cs-CZ"/>
              <a:t>Kliknutím lze upravit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p:txBody>
          <a:bodyPr/>
          <a:lstStyle/>
          <a:p>
            <a:fld id="{70E0E61C-29D0-49D3-AA04-C6ACCF673A22}" type="datetime1">
              <a:rPr lang="cs-CZ" smtClean="0"/>
              <a:t>28.01.2026</a:t>
            </a:fld>
            <a:endParaRPr lang="en-US" dirty="0"/>
          </a:p>
        </p:txBody>
      </p:sp>
      <p:sp>
        <p:nvSpPr>
          <p:cNvPr id="5" name="Footer Placeholder 4"/>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02687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B93053F7-9C96-4B0D-AEBC-CFD57659A97B}"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654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2F8E9F1D-6AF9-4124-9A56-19A812F95D98}" type="datetime1">
              <a:rPr lang="cs-CZ" smtClean="0"/>
              <a:t>28.01.2026</a:t>
            </a:fld>
            <a:endParaRPr lang="en-US" dirty="0"/>
          </a:p>
        </p:txBody>
      </p:sp>
      <p:sp>
        <p:nvSpPr>
          <p:cNvPr id="8" name="Footer Placeholder 7"/>
          <p:cNvSpPr>
            <a:spLocks noGrp="1"/>
          </p:cNvSpPr>
          <p:nvPr>
            <p:ph type="ftr" sz="quarter" idx="11"/>
          </p:nvPr>
        </p:nvSpPr>
        <p:spPr/>
        <p:txBody>
          <a:bodyPr/>
          <a:lstStyle/>
          <a:p>
            <a:r>
              <a:rPr lang="en-US"/>
              <a:t>Krajský úřad Královéhradeckého kraje</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73784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0BC41F3C-289A-42BF-AFA1-C77A86D5A409}" type="datetime1">
              <a:rPr lang="cs-CZ" smtClean="0"/>
              <a:t>28.01.2026</a:t>
            </a:fld>
            <a:endParaRPr lang="en-US" dirty="0"/>
          </a:p>
        </p:txBody>
      </p:sp>
      <p:sp>
        <p:nvSpPr>
          <p:cNvPr id="4" name="Footer Placeholder 3"/>
          <p:cNvSpPr>
            <a:spLocks noGrp="1"/>
          </p:cNvSpPr>
          <p:nvPr>
            <p:ph type="ftr" sz="quarter" idx="11"/>
          </p:nvPr>
        </p:nvSpPr>
        <p:spPr/>
        <p:txBody>
          <a:bodyPr/>
          <a:lstStyle/>
          <a:p>
            <a:r>
              <a:rPr lang="en-US"/>
              <a:t>Krajský úřad Královéhradeckého kraje</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37710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DE3A7-FD08-4B56-BA82-AD2CF3832189}" type="datetime1">
              <a:rPr lang="cs-CZ" smtClean="0"/>
              <a:t>28.01.2026</a:t>
            </a:fld>
            <a:endParaRPr lang="en-US" dirty="0"/>
          </a:p>
        </p:txBody>
      </p:sp>
      <p:sp>
        <p:nvSpPr>
          <p:cNvPr id="3" name="Footer Placeholder 2"/>
          <p:cNvSpPr>
            <a:spLocks noGrp="1"/>
          </p:cNvSpPr>
          <p:nvPr>
            <p:ph type="ftr" sz="quarter" idx="11"/>
          </p:nvPr>
        </p:nvSpPr>
        <p:spPr/>
        <p:txBody>
          <a:bodyPr/>
          <a:lstStyle/>
          <a:p>
            <a:r>
              <a:rPr lang="en-US"/>
              <a:t>Krajský úřad Královéhradeckého kraje</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025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cs-CZ"/>
              <a:t>Kliknutím lze upravit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F37A7E3B-7809-448C-BBB7-875C12A6044E}"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08130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cs-CZ"/>
              <a:t>Kliknutím lze upravit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a:t>Kliknutím na ikonu přidáte obrázek.</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207A1C93-A672-48A6-9B4B-499F05A61DCA}" type="datetime1">
              <a:rPr lang="cs-CZ" smtClean="0"/>
              <a:t>28.01.2026</a:t>
            </a:fld>
            <a:endParaRPr lang="en-US" dirty="0"/>
          </a:p>
        </p:txBody>
      </p:sp>
      <p:sp>
        <p:nvSpPr>
          <p:cNvPr id="6" name="Footer Placeholder 5"/>
          <p:cNvSpPr>
            <a:spLocks noGrp="1"/>
          </p:cNvSpPr>
          <p:nvPr>
            <p:ph type="ftr" sz="quarter" idx="11"/>
          </p:nvPr>
        </p:nvSpPr>
        <p:spPr/>
        <p:txBody>
          <a:bodyPr/>
          <a:lstStyle/>
          <a:p>
            <a:r>
              <a:rPr lang="en-US"/>
              <a:t>Krajský úřad Královéhradeckého kraje</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78044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cs-CZ"/>
              <a:t>Kliknutím lze upravit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243A55F-4225-4A26-924B-52A9782185FD}" type="datetime1">
              <a:rPr lang="cs-CZ" smtClean="0"/>
              <a:t>28.01.2026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Krajský úřad Královéhradeckého kraje</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42886414"/>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 id="2147483892" r:id="rId12"/>
    <p:sldLayoutId id="2147483893" r:id="rId13"/>
    <p:sldLayoutId id="2147483894" r:id="rId14"/>
    <p:sldLayoutId id="2147483895" r:id="rId15"/>
    <p:sldLayoutId id="2147483896" r:id="rId16"/>
  </p:sldLayoutIdLst>
  <p:hf hdr="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jpeg"/><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imatousova@khk.cz"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 Id="rId4" Type="http://schemas.openxmlformats.org/officeDocument/2006/relationships/hyperlink" Target="mailto:spelova@khk.cz"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820562" y="4258962"/>
            <a:ext cx="8320215" cy="1046206"/>
          </a:xfrm>
        </p:spPr>
        <p:txBody>
          <a:bodyPr>
            <a:normAutofit fontScale="90000"/>
          </a:bodyPr>
          <a:lstStyle/>
          <a:p>
            <a:r>
              <a:rPr lang="cs-CZ" sz="3100" dirty="0">
                <a:solidFill>
                  <a:schemeClr val="tx1"/>
                </a:solidFill>
                <a:latin typeface="Arial Black" panose="020B0A04020102020204" pitchFamily="34" charset="0"/>
              </a:rPr>
              <a:t>OSPOD a spolupráce se školami</a:t>
            </a:r>
            <a:br>
              <a:rPr lang="cs-CZ" sz="2400" dirty="0">
                <a:solidFill>
                  <a:schemeClr val="tx1"/>
                </a:solidFill>
                <a:latin typeface="Arial Black" panose="020B0A04020102020204" pitchFamily="34" charset="0"/>
              </a:rPr>
            </a:br>
            <a:br>
              <a:rPr lang="cs-CZ" sz="2400" dirty="0">
                <a:solidFill>
                  <a:schemeClr val="tx1"/>
                </a:solidFill>
                <a:latin typeface="Arial Black" panose="020B0A04020102020204" pitchFamily="34" charset="0"/>
              </a:rPr>
            </a:br>
            <a:r>
              <a:rPr lang="cs-CZ" sz="2400" dirty="0">
                <a:solidFill>
                  <a:schemeClr val="tx1"/>
                </a:solidFill>
                <a:latin typeface="Arial Black" panose="020B0A04020102020204" pitchFamily="34" charset="0"/>
              </a:rPr>
              <a:t>28.01.2026</a:t>
            </a:r>
            <a:br>
              <a:rPr lang="cs-CZ" sz="2400" dirty="0">
                <a:solidFill>
                  <a:schemeClr val="tx1"/>
                </a:solidFill>
                <a:latin typeface="Arial Black" panose="020B0A04020102020204" pitchFamily="34" charset="0"/>
              </a:rPr>
            </a:br>
            <a:endParaRPr lang="cs-CZ" sz="2400" dirty="0">
              <a:solidFill>
                <a:schemeClr val="tx1"/>
              </a:solidFill>
              <a:latin typeface="Arial Black" panose="020B0A04020102020204" pitchFamily="34" charset="0"/>
            </a:endParaRPr>
          </a:p>
        </p:txBody>
      </p:sp>
      <p:sp>
        <p:nvSpPr>
          <p:cNvPr id="3" name="Podnadpis 2">
            <a:extLst>
              <a:ext uri="{FF2B5EF4-FFF2-40B4-BE49-F238E27FC236}">
                <a16:creationId xmlns:a16="http://schemas.microsoft.com/office/drawing/2014/main" id="{D53397FC-FD7D-4B2C-889D-E5955256EAAC}"/>
              </a:ext>
            </a:extLst>
          </p:cNvPr>
          <p:cNvSpPr>
            <a:spLocks noGrp="1"/>
          </p:cNvSpPr>
          <p:nvPr>
            <p:ph type="subTitle" idx="1"/>
          </p:nvPr>
        </p:nvSpPr>
        <p:spPr>
          <a:xfrm>
            <a:off x="8798010" y="5404022"/>
            <a:ext cx="2883243" cy="1317044"/>
          </a:xfrm>
        </p:spPr>
        <p:txBody>
          <a:bodyPr>
            <a:normAutofit/>
          </a:bodyPr>
          <a:lstStyle/>
          <a:p>
            <a:r>
              <a:rPr lang="cs-CZ" dirty="0"/>
              <a:t>Mgr. Šárka Pelová</a:t>
            </a:r>
          </a:p>
          <a:p>
            <a:r>
              <a:rPr lang="cs-CZ" dirty="0"/>
              <a:t>Ing. Ivana Matoušová</a:t>
            </a:r>
          </a:p>
        </p:txBody>
      </p:sp>
    </p:spTree>
    <p:extLst>
      <p:ext uri="{BB962C8B-B14F-4D97-AF65-F5344CB8AC3E}">
        <p14:creationId xmlns:p14="http://schemas.microsoft.com/office/powerpoint/2010/main" val="34532299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67020" y="648611"/>
            <a:ext cx="8596668" cy="643466"/>
          </a:xfrm>
        </p:spPr>
        <p:txBody>
          <a:bodyPr>
            <a:normAutofit/>
          </a:bodyPr>
          <a:lstStyle/>
          <a:p>
            <a:r>
              <a:rPr lang="cs-CZ" b="1" dirty="0">
                <a:latin typeface="Arial" panose="020B0604020202020204" pitchFamily="34" charset="0"/>
                <a:cs typeface="Arial" panose="020B0604020202020204" pitchFamily="34" charset="0"/>
              </a:rPr>
              <a:t>Rodičovská odpovědnost</a:t>
            </a:r>
          </a:p>
        </p:txBody>
      </p:sp>
      <p:sp>
        <p:nvSpPr>
          <p:cNvPr id="3" name="Zástupný symbol pro obsah 2"/>
          <p:cNvSpPr>
            <a:spLocks noGrp="1"/>
          </p:cNvSpPr>
          <p:nvPr>
            <p:ph idx="1"/>
          </p:nvPr>
        </p:nvSpPr>
        <p:spPr>
          <a:xfrm>
            <a:off x="955588" y="1359243"/>
            <a:ext cx="10840996" cy="4710976"/>
          </a:xfrm>
        </p:spPr>
        <p:txBody>
          <a:bodyPr>
            <a:normAutofit fontScale="77500" lnSpcReduction="20000"/>
          </a:bodyPr>
          <a:lstStyle/>
          <a:p>
            <a:pPr marL="0" indent="0" algn="just" defTabSz="899952">
              <a:lnSpc>
                <a:spcPct val="120000"/>
              </a:lnSpc>
              <a:spcBef>
                <a:spcPts val="984"/>
              </a:spcBef>
              <a:buClr>
                <a:schemeClr val="accent3"/>
              </a:buClr>
              <a:buNone/>
              <a:defRPr/>
            </a:pPr>
            <a:r>
              <a:rPr lang="cs-CZ" altLang="cs-CZ" sz="2800" b="1" dirty="0">
                <a:latin typeface="Arial" panose="020B0604020202020204" pitchFamily="34" charset="0"/>
                <a:cs typeface="Arial" panose="020B0604020202020204" pitchFamily="34" charset="0"/>
              </a:rPr>
              <a:t>Obsah rodičovské odpovědnosti podle současného § 858 občanského zákoníku, v platném znění od 1.1.2026</a:t>
            </a: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Péče o dítě (jeho zdraví, tělesný, citový, rozumový a mravní vývoj) – </a:t>
            </a:r>
            <a:r>
              <a:rPr lang="cs-CZ" altLang="cs-CZ" sz="2400" b="1" dirty="0">
                <a:latin typeface="Arial" panose="020B0604020202020204" pitchFamily="34" charset="0"/>
                <a:cs typeface="Arial" panose="020B0604020202020204" pitchFamily="34" charset="0"/>
              </a:rPr>
              <a:t>nově péče </a:t>
            </a:r>
            <a:r>
              <a:rPr lang="cs-CZ" altLang="cs-CZ" sz="2400" dirty="0">
                <a:latin typeface="Arial" panose="020B0604020202020204" pitchFamily="34" charset="0"/>
                <a:cs typeface="Arial" panose="020B0604020202020204" pitchFamily="34" charset="0"/>
              </a:rPr>
              <a:t>osobní, v nejužším slova smyslu, </a:t>
            </a:r>
            <a:r>
              <a:rPr lang="cs-CZ" sz="2400" b="1" i="0" u="sng" strike="noStrike" baseline="0" dirty="0">
                <a:solidFill>
                  <a:srgbClr val="000000"/>
                </a:solidFill>
                <a:highlight>
                  <a:srgbClr val="C0C0C0"/>
                </a:highlight>
                <a:latin typeface="Arial" panose="020B0604020202020204" pitchFamily="34" charset="0"/>
                <a:cs typeface="Arial" panose="020B0604020202020204" pitchFamily="34" charset="0"/>
              </a:rPr>
              <a:t>zahrnující zejména péči o jeho zdraví a péči o jeho tělesný, citový, rozumový a mravní vývoj bez tělesného trestání, duševního strádání a jiných ponižujících opatření</a:t>
            </a:r>
            <a:r>
              <a:rPr lang="cs-CZ" sz="2400" b="1" i="0" u="none" strike="noStrike" baseline="0" dirty="0">
                <a:solidFill>
                  <a:srgbClr val="000000"/>
                </a:solidFill>
                <a:highlight>
                  <a:srgbClr val="C0C0C0"/>
                </a:highlight>
                <a:latin typeface="Arial" panose="020B0604020202020204" pitchFamily="34" charset="0"/>
                <a:cs typeface="Arial" panose="020B0604020202020204" pitchFamily="34" charset="0"/>
              </a:rPr>
              <a:t> </a:t>
            </a:r>
            <a:endParaRPr lang="cs-CZ" altLang="cs-CZ" sz="2400" b="1" dirty="0">
              <a:highlight>
                <a:srgbClr val="C0C0C0"/>
              </a:highlight>
              <a:latin typeface="Arial" panose="020B0604020202020204" pitchFamily="34" charset="0"/>
              <a:cs typeface="Arial" panose="020B0604020202020204" pitchFamily="34" charset="0"/>
            </a:endParaRP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Ochrana dítěte</a:t>
            </a: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Udržování osobního styku s dítětem, </a:t>
            </a:r>
            <a:r>
              <a:rPr lang="cs-CZ" sz="2400" b="0" i="0" u="sng" strike="noStrike" baseline="0" dirty="0">
                <a:solidFill>
                  <a:srgbClr val="000000"/>
                </a:solidFill>
                <a:highlight>
                  <a:srgbClr val="C0C0C0"/>
                </a:highlight>
                <a:latin typeface="Arial" panose="020B0604020202020204" pitchFamily="34" charset="0"/>
                <a:cs typeface="Arial" panose="020B0604020202020204" pitchFamily="34" charset="0"/>
              </a:rPr>
              <a:t>zahrnujícího osobní styk, nepřímý styk uskutečňovaný prostředky komunikace na dálku, vzájemné poskytování všech podstatných informací o dítěti mezi rodiči a poskytování všech podstatných informací o rodičích dítěti</a:t>
            </a:r>
            <a:endParaRPr lang="cs-CZ" altLang="cs-CZ" sz="2400" dirty="0">
              <a:highlight>
                <a:srgbClr val="C0C0C0"/>
              </a:highlight>
              <a:latin typeface="Arial" panose="020B0604020202020204" pitchFamily="34" charset="0"/>
              <a:cs typeface="Arial" panose="020B0604020202020204" pitchFamily="34" charset="0"/>
            </a:endParaRP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Zajišťování jeho výchovy a vzdělání</a:t>
            </a: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Určení místa jeho bydliště</a:t>
            </a: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Jeho zastupování</a:t>
            </a:r>
          </a:p>
          <a:p>
            <a:pPr lvl="1" algn="just" defTabSz="899952">
              <a:lnSpc>
                <a:spcPct val="120000"/>
              </a:lnSpc>
              <a:spcBef>
                <a:spcPts val="0"/>
              </a:spcBef>
              <a:buFont typeface="Wingdings" panose="05000000000000000000" pitchFamily="2" charset="2"/>
              <a:buChar char="§"/>
              <a:defRPr/>
            </a:pPr>
            <a:r>
              <a:rPr lang="cs-CZ" altLang="cs-CZ" sz="2400" dirty="0">
                <a:latin typeface="Arial" panose="020B0604020202020204" pitchFamily="34" charset="0"/>
                <a:cs typeface="Arial" panose="020B0604020202020204" pitchFamily="34" charset="0"/>
              </a:rPr>
              <a:t>Správa jmění dítěte</a:t>
            </a:r>
          </a:p>
        </p:txBody>
      </p:sp>
      <p:sp>
        <p:nvSpPr>
          <p:cNvPr id="5" name="Zástupný symbol pro zápatí 4"/>
          <p:cNvSpPr>
            <a:spLocks noGrp="1"/>
          </p:cNvSpPr>
          <p:nvPr>
            <p:ph type="ftr" sz="quarter" idx="11"/>
          </p:nvPr>
        </p:nvSpPr>
        <p:spPr>
          <a:xfrm>
            <a:off x="1445423" y="6461968"/>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10</a:t>
            </a:fld>
            <a:endParaRPr lang="en-US" dirty="0"/>
          </a:p>
        </p:txBody>
      </p:sp>
    </p:spTree>
    <p:extLst>
      <p:ext uri="{BB962C8B-B14F-4D97-AF65-F5344CB8AC3E}">
        <p14:creationId xmlns:p14="http://schemas.microsoft.com/office/powerpoint/2010/main" val="3340928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67020" y="648611"/>
            <a:ext cx="8596668" cy="643466"/>
          </a:xfrm>
        </p:spPr>
        <p:txBody>
          <a:bodyPr>
            <a:normAutofit/>
          </a:bodyPr>
          <a:lstStyle/>
          <a:p>
            <a:r>
              <a:rPr lang="cs-CZ" b="1" dirty="0">
                <a:latin typeface="Arial" panose="020B0604020202020204" pitchFamily="34" charset="0"/>
                <a:cs typeface="Arial" panose="020B0604020202020204" pitchFamily="34" charset="0"/>
              </a:rPr>
              <a:t>Rodičovská odpovědnost - graficky</a:t>
            </a:r>
          </a:p>
        </p:txBody>
      </p:sp>
      <p:sp>
        <p:nvSpPr>
          <p:cNvPr id="5" name="Zástupný symbol pro zápatí 4"/>
          <p:cNvSpPr>
            <a:spLocks noGrp="1"/>
          </p:cNvSpPr>
          <p:nvPr>
            <p:ph type="ftr" sz="quarter" idx="11"/>
          </p:nvPr>
        </p:nvSpPr>
        <p:spPr>
          <a:xfrm>
            <a:off x="1445423" y="6461968"/>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11</a:t>
            </a:fld>
            <a:endParaRPr lang="en-US" dirty="0"/>
          </a:p>
        </p:txBody>
      </p:sp>
      <p:pic>
        <p:nvPicPr>
          <p:cNvPr id="7" name="Zástupný obsah 3">
            <a:extLst>
              <a:ext uri="{FF2B5EF4-FFF2-40B4-BE49-F238E27FC236}">
                <a16:creationId xmlns:a16="http://schemas.microsoft.com/office/drawing/2014/main" id="{063FB5A7-4F3F-4F7A-BABC-0864D2AB9713}"/>
              </a:ext>
            </a:extLst>
          </p:cNvPr>
          <p:cNvPicPr>
            <a:picLocks noGrp="1" noChangeAspect="1"/>
          </p:cNvPicPr>
          <p:nvPr>
            <p:ph idx="1"/>
          </p:nvPr>
        </p:nvPicPr>
        <p:blipFill>
          <a:blip r:embed="rId3">
            <a:alphaModFix/>
            <a:extLst>
              <a:ext uri="{BEBA8EAE-BF5A-486C-A8C5-ECC9F3942E4B}">
                <a14:imgProps xmlns:a14="http://schemas.microsoft.com/office/drawing/2010/main">
                  <a14:imgLayer r:embed="rId4">
                    <a14:imgEffect>
                      <a14:saturation sat="250000"/>
                    </a14:imgEffect>
                  </a14:imgLayer>
                </a14:imgProps>
              </a:ext>
            </a:extLst>
          </a:blip>
          <a:stretch>
            <a:fillRect/>
          </a:stretch>
        </p:blipFill>
        <p:spPr>
          <a:xfrm>
            <a:off x="1311579" y="1413222"/>
            <a:ext cx="10467975" cy="4927600"/>
          </a:xfrm>
          <a:prstGeom prst="rect">
            <a:avLst/>
          </a:prstGeom>
          <a:blipFill>
            <a:blip r:embed="rId5">
              <a:alphaModFix/>
            </a:blip>
            <a:tile tx="0" ty="0" sx="100000" sy="100000" flip="none" algn="tl"/>
          </a:blipFill>
        </p:spPr>
      </p:pic>
    </p:spTree>
    <p:extLst>
      <p:ext uri="{BB962C8B-B14F-4D97-AF65-F5344CB8AC3E}">
        <p14:creationId xmlns:p14="http://schemas.microsoft.com/office/powerpoint/2010/main" val="2652889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67020" y="648611"/>
            <a:ext cx="8596668" cy="643466"/>
          </a:xfrm>
        </p:spPr>
        <p:txBody>
          <a:bodyPr>
            <a:normAutofit/>
          </a:bodyPr>
          <a:lstStyle/>
          <a:p>
            <a:r>
              <a:rPr lang="cs-CZ" dirty="0"/>
              <a:t>Neomluvená absence ve škole</a:t>
            </a:r>
          </a:p>
        </p:txBody>
      </p:sp>
      <p:sp>
        <p:nvSpPr>
          <p:cNvPr id="3" name="Zástupný symbol pro obsah 2"/>
          <p:cNvSpPr>
            <a:spLocks noGrp="1"/>
          </p:cNvSpPr>
          <p:nvPr>
            <p:ph idx="1"/>
          </p:nvPr>
        </p:nvSpPr>
        <p:spPr>
          <a:xfrm>
            <a:off x="955588" y="1359242"/>
            <a:ext cx="10840996" cy="4850147"/>
          </a:xfrm>
        </p:spPr>
        <p:txBody>
          <a:bodyPr>
            <a:normAutofit/>
          </a:bodyPr>
          <a:lstStyle/>
          <a:p>
            <a:pPr marL="0" indent="0" algn="just">
              <a:buNone/>
            </a:pPr>
            <a:endParaRPr lang="cs-CZ" dirty="0">
              <a:latin typeface="Arial" panose="020B0604020202020204" pitchFamily="34" charset="0"/>
              <a:cs typeface="Arial" panose="020B0604020202020204" pitchFamily="34" charset="0"/>
            </a:endParaRPr>
          </a:p>
          <a:p>
            <a:pPr marL="0" indent="0" algn="just">
              <a:buNone/>
            </a:pPr>
            <a:r>
              <a:rPr lang="cs-CZ" dirty="0">
                <a:latin typeface="Arial" panose="020B0604020202020204" pitchFamily="34" charset="0"/>
                <a:cs typeface="Arial" panose="020B0604020202020204" pitchFamily="34" charset="0"/>
              </a:rPr>
              <a:t>Pokud školské zařízení vyhodnotí, že je ohrožena výchova a vzdělání nezletilého, podá návrh na projednání </a:t>
            </a:r>
            <a:r>
              <a:rPr lang="cs-CZ" b="1" dirty="0">
                <a:latin typeface="Arial" panose="020B0604020202020204" pitchFamily="34" charset="0"/>
                <a:cs typeface="Arial" panose="020B0604020202020204" pitchFamily="34" charset="0"/>
              </a:rPr>
              <a:t>na odbor školství. </a:t>
            </a:r>
            <a:r>
              <a:rPr lang="cs-CZ" dirty="0">
                <a:latin typeface="Arial" panose="020B0604020202020204" pitchFamily="34" charset="0"/>
                <a:cs typeface="Arial" panose="020B0604020202020204" pitchFamily="34" charset="0"/>
              </a:rPr>
              <a:t>V takovém případě školské zařízení rovněž oznámí tuto skutečnost nasvědčující tomu, že se jedná o ohrožené dítě podle § 6 zákona o SPOD, v tomto případě lze přepokládat, že se jedná o záškoláctví, které je takové intenzity, že může být příčinou nepříznivého vývoje dítěte.</a:t>
            </a:r>
          </a:p>
          <a:p>
            <a:pPr algn="just"/>
            <a:r>
              <a:rPr lang="cs-CZ" dirty="0">
                <a:latin typeface="Arial" panose="020B0604020202020204" pitchFamily="34" charset="0"/>
                <a:cs typeface="Arial" panose="020B0604020202020204" pitchFamily="34" charset="0"/>
              </a:rPr>
              <a:t>Školské zařízení oznámí tuto skutečnost písemně odboru </a:t>
            </a:r>
            <a:r>
              <a:rPr lang="cs-CZ" b="1" u="sng" dirty="0">
                <a:latin typeface="Arial" panose="020B0604020202020204" pitchFamily="34" charset="0"/>
                <a:cs typeface="Arial" panose="020B0604020202020204" pitchFamily="34" charset="0"/>
              </a:rPr>
              <a:t>školství</a:t>
            </a:r>
            <a:r>
              <a:rPr lang="cs-CZ" dirty="0">
                <a:latin typeface="Arial" panose="020B0604020202020204" pitchFamily="34" charset="0"/>
                <a:cs typeface="Arial" panose="020B0604020202020204" pitchFamily="34" charset="0"/>
              </a:rPr>
              <a:t> příslušného městského úřadu, součástí návrhu jsou veškeré písemné podklady, jak bylo se žákem a zákonnými zástupci pracováno</a:t>
            </a:r>
          </a:p>
          <a:p>
            <a:pPr algn="just"/>
            <a:r>
              <a:rPr lang="cs-CZ" dirty="0">
                <a:latin typeface="Arial" panose="020B0604020202020204" pitchFamily="34" charset="0"/>
                <a:cs typeface="Arial" panose="020B0604020202020204" pitchFamily="34" charset="0"/>
              </a:rPr>
              <a:t>v případě podezření, že rodiče neplní povinnosti dané rodičovskou odpovědností, je nutné podat </a:t>
            </a:r>
            <a:r>
              <a:rPr lang="cs-CZ" b="1" u="sng" dirty="0">
                <a:latin typeface="Arial" panose="020B0604020202020204" pitchFamily="34" charset="0"/>
                <a:cs typeface="Arial" panose="020B0604020202020204" pitchFamily="34" charset="0"/>
              </a:rPr>
              <a:t>oznámení na příslušný OSPOD</a:t>
            </a:r>
          </a:p>
          <a:p>
            <a:pPr marL="627063" indent="-627063" algn="just">
              <a:buNone/>
            </a:pPr>
            <a:r>
              <a:rPr lang="cs-CZ" dirty="0">
                <a:latin typeface="Arial" panose="020B0604020202020204" pitchFamily="34" charset="0"/>
                <a:cs typeface="Arial" panose="020B0604020202020204" pitchFamily="34" charset="0"/>
              </a:rPr>
              <a:t>    </a:t>
            </a:r>
            <a:endParaRPr lang="cs-CZ" dirty="0"/>
          </a:p>
        </p:txBody>
      </p:sp>
      <p:sp>
        <p:nvSpPr>
          <p:cNvPr id="5" name="Zástupný symbol pro zápatí 4"/>
          <p:cNvSpPr>
            <a:spLocks noGrp="1"/>
          </p:cNvSpPr>
          <p:nvPr>
            <p:ph type="ftr" sz="quarter" idx="11"/>
          </p:nvPr>
        </p:nvSpPr>
        <p:spPr>
          <a:xfrm>
            <a:off x="1445423" y="6461968"/>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12</a:t>
            </a:fld>
            <a:endParaRPr lang="en-US" dirty="0"/>
          </a:p>
        </p:txBody>
      </p:sp>
    </p:spTree>
    <p:extLst>
      <p:ext uri="{BB962C8B-B14F-4D97-AF65-F5344CB8AC3E}">
        <p14:creationId xmlns:p14="http://schemas.microsoft.com/office/powerpoint/2010/main" val="2691255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733168" y="1356853"/>
            <a:ext cx="11154032" cy="4906296"/>
          </a:xfrm>
        </p:spPr>
        <p:txBody>
          <a:bodyPr>
            <a:noAutofit/>
          </a:bodyPr>
          <a:lstStyle/>
          <a:p>
            <a:pPr algn="just"/>
            <a:r>
              <a:rPr lang="cs-CZ" dirty="0">
                <a:latin typeface="Arial" panose="020B0604020202020204" pitchFamily="34" charset="0"/>
                <a:cs typeface="Arial" panose="020B0604020202020204" pitchFamily="34" charset="0"/>
              </a:rPr>
              <a:t>Podání podnětu OSPOD musí vždy předcházet zdokumentovaná a důkladná práce školského zařízení    s žákem a jeho rodinou, a rovněž zvážení, zda se v daném případě jedná o skutečnost ohrožující vývoj dítěte – pokud bude závěrem, že se nejedná o dítě ohrožené ve smyslu ustanovení § 6 zákona o SPOD, je u takového žáka zcela zásadní práce školského zařízení.</a:t>
            </a:r>
          </a:p>
          <a:p>
            <a:pPr algn="just"/>
            <a:r>
              <a:rPr lang="cs-CZ" dirty="0">
                <a:latin typeface="Arial" panose="020B0604020202020204" pitchFamily="34" charset="0"/>
                <a:cs typeface="Arial" panose="020B0604020202020204" pitchFamily="34" charset="0"/>
              </a:rPr>
              <a:t>Sociálně-právní ochrana neslouží k vymáhání povinností uložených školským zákonem či školním řádem.</a:t>
            </a:r>
          </a:p>
          <a:p>
            <a:pPr algn="just"/>
            <a:r>
              <a:rPr lang="cs-CZ" sz="2000" b="1" dirty="0">
                <a:latin typeface="Arial" panose="020B0604020202020204" pitchFamily="34" charset="0"/>
                <a:cs typeface="Arial" panose="020B0604020202020204" pitchFamily="34" charset="0"/>
              </a:rPr>
              <a:t>OSPOD nemůže aktivně vstoupit do řešení případu do té doby, než školské zařízení prokazatelně a zcela jednoznačně vyčerpá své vlastní možnosti práce s rodinou</a:t>
            </a:r>
            <a:r>
              <a:rPr lang="cs-CZ" dirty="0">
                <a:latin typeface="Arial" panose="020B0604020202020204" pitchFamily="34" charset="0"/>
                <a:cs typeface="Arial" panose="020B0604020202020204" pitchFamily="34" charset="0"/>
              </a:rPr>
              <a:t>. (např. nabídka služeb, atd.).</a:t>
            </a:r>
          </a:p>
        </p:txBody>
      </p:sp>
      <p:sp>
        <p:nvSpPr>
          <p:cNvPr id="5" name="Zástupný symbol pro zápatí 4"/>
          <p:cNvSpPr>
            <a:spLocks noGrp="1"/>
          </p:cNvSpPr>
          <p:nvPr>
            <p:ph type="ftr" sz="quarter" idx="11"/>
          </p:nvPr>
        </p:nvSpPr>
        <p:spPr>
          <a:xfrm>
            <a:off x="1392594" y="6492875"/>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13</a:t>
            </a:fld>
            <a:endParaRPr lang="en-US" dirty="0"/>
          </a:p>
        </p:txBody>
      </p:sp>
    </p:spTree>
    <p:extLst>
      <p:ext uri="{BB962C8B-B14F-4D97-AF65-F5344CB8AC3E}">
        <p14:creationId xmlns:p14="http://schemas.microsoft.com/office/powerpoint/2010/main" val="4012165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a:xfrm>
            <a:off x="1655804" y="593124"/>
            <a:ext cx="7618197" cy="773560"/>
          </a:xfrm>
        </p:spPr>
        <p:txBody>
          <a:bodyPr>
            <a:normAutofit/>
          </a:bodyPr>
          <a:lstStyle/>
          <a:p>
            <a:r>
              <a:rPr lang="cs-CZ" sz="3200" b="1" dirty="0">
                <a:latin typeface="Arial" panose="020B0604020202020204" pitchFamily="34" charset="0"/>
                <a:cs typeface="Arial" panose="020B0604020202020204" pitchFamily="34" charset="0"/>
              </a:rPr>
              <a:t>Šikana</a:t>
            </a:r>
          </a:p>
        </p:txBody>
      </p:sp>
      <p:sp>
        <p:nvSpPr>
          <p:cNvPr id="6" name="Zástupný symbol pro obsah 5"/>
          <p:cNvSpPr>
            <a:spLocks noGrp="1"/>
          </p:cNvSpPr>
          <p:nvPr>
            <p:ph idx="1"/>
          </p:nvPr>
        </p:nvSpPr>
        <p:spPr>
          <a:xfrm>
            <a:off x="1037969" y="1258529"/>
            <a:ext cx="10923372" cy="5142271"/>
          </a:xfrm>
        </p:spPr>
        <p:txBody>
          <a:bodyPr>
            <a:normAutofit/>
          </a:bodyPr>
          <a:lstStyle/>
          <a:p>
            <a:pPr algn="just"/>
            <a:r>
              <a:rPr lang="cs-CZ" dirty="0">
                <a:latin typeface="Arial" panose="020B0604020202020204" pitchFamily="34" charset="0"/>
                <a:cs typeface="Arial" panose="020B0604020202020204" pitchFamily="34" charset="0"/>
              </a:rPr>
              <a:t>Postup školy je popsán v metodickém pokynu (Metodický pokyn ministryně školství, mládeže a tělovýchovy k prevenci a řešení šikany ve školách a školských zařízeních čj. MŠMT - 21149/2016).</a:t>
            </a:r>
          </a:p>
          <a:p>
            <a:r>
              <a:rPr lang="cs-CZ" dirty="0">
                <a:latin typeface="Arial" panose="020B0604020202020204" pitchFamily="34" charset="0"/>
                <a:cs typeface="Arial" panose="020B0604020202020204" pitchFamily="34" charset="0"/>
              </a:rPr>
              <a:t>Primární </a:t>
            </a:r>
            <a:r>
              <a:rPr lang="cs-CZ" b="1" dirty="0">
                <a:latin typeface="Arial" panose="020B0604020202020204" pitchFamily="34" charset="0"/>
                <a:cs typeface="Arial" panose="020B0604020202020204" pitchFamily="34" charset="0"/>
              </a:rPr>
              <a:t>odpovědnost za posouzení závažnosti šikany a její řešení má školské zařízení.</a:t>
            </a:r>
          </a:p>
          <a:p>
            <a:pPr algn="just"/>
            <a:r>
              <a:rPr lang="cs-CZ" dirty="0">
                <a:latin typeface="Arial" panose="020B0604020202020204" pitchFamily="34" charset="0"/>
                <a:cs typeface="Arial" panose="020B0604020202020204" pitchFamily="34" charset="0"/>
              </a:rPr>
              <a:t>Vstup OSPOD před jasným pojmenováním situace a toho, kdo je v dané situaci obětí a agresorem, by znamenal zcela nepřípustný zásah OSPOD nejen do práva školského zařízení, ale také do rámce mimo výkon SPOD.</a:t>
            </a:r>
          </a:p>
          <a:p>
            <a:pPr algn="just"/>
            <a:r>
              <a:rPr lang="cs-CZ" dirty="0">
                <a:latin typeface="Arial" panose="020B0604020202020204" pitchFamily="34" charset="0"/>
                <a:cs typeface="Arial" panose="020B0604020202020204" pitchFamily="34" charset="0"/>
              </a:rPr>
              <a:t>Pokud žádá školské zařízení o spolupráci OSPOD, je potřeba, aby  podalo konkrétní zprávu o dosud učiněných opatřeních a krocích, OSPOD bude moci aktivně zasahovat, jen pokud bude vyhodnoceno, že se jedná o ohrožené dítě.</a:t>
            </a:r>
          </a:p>
          <a:p>
            <a:r>
              <a:rPr lang="cs-CZ" dirty="0">
                <a:solidFill>
                  <a:srgbClr val="FF0000"/>
                </a:solidFill>
                <a:latin typeface="Arial" panose="020B0604020202020204" pitchFamily="34" charset="0"/>
                <a:cs typeface="Arial" panose="020B0604020202020204" pitchFamily="34" charset="0"/>
              </a:rPr>
              <a:t>Zde existuje rozpor v Metodickém pokynu MŠMT </a:t>
            </a:r>
            <a:r>
              <a:rPr lang="cs-CZ" dirty="0">
                <a:latin typeface="Arial" panose="020B0604020202020204" pitchFamily="34" charset="0"/>
                <a:cs typeface="Arial" panose="020B0604020202020204" pitchFamily="34" charset="0"/>
              </a:rPr>
              <a:t>– </a:t>
            </a:r>
            <a:r>
              <a:rPr lang="cs-CZ" u="sng" dirty="0">
                <a:latin typeface="Arial" panose="020B0604020202020204" pitchFamily="34" charset="0"/>
                <a:cs typeface="Arial" panose="020B0604020202020204" pitchFamily="34" charset="0"/>
              </a:rPr>
              <a:t>OSPOD nemůže podat na základě žádosti školského zařízení návrh na nařízení předběžného opatření nebo ústavní výchovy, OSPOD musí vyčerpat jiné nástroje práce s rodinou.</a:t>
            </a:r>
          </a:p>
        </p:txBody>
      </p:sp>
      <p:sp>
        <p:nvSpPr>
          <p:cNvPr id="3" name="Zástupný symbol pro zápatí 2"/>
          <p:cNvSpPr>
            <a:spLocks noGrp="1"/>
          </p:cNvSpPr>
          <p:nvPr>
            <p:ph type="ftr" sz="quarter" idx="11"/>
          </p:nvPr>
        </p:nvSpPr>
        <p:spPr>
          <a:xfrm>
            <a:off x="1500222" y="6485557"/>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4" name="Zástupný symbol pro číslo snímku 3"/>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3285057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47568" y="387178"/>
            <a:ext cx="10149016" cy="939114"/>
          </a:xfrm>
        </p:spPr>
        <p:txBody>
          <a:bodyPr>
            <a:normAutofit fontScale="90000"/>
          </a:bodyPr>
          <a:lstStyle/>
          <a:p>
            <a:r>
              <a:rPr lang="cs-CZ" sz="2800" b="1" dirty="0">
                <a:latin typeface="Arial" panose="020B0604020202020204" pitchFamily="34" charset="0"/>
                <a:cs typeface="Arial" panose="020B0604020202020204" pitchFamily="34" charset="0"/>
              </a:rPr>
              <a:t>Neplnění školních povinností, porušování školního řádu - agresivní chování, duševní onemocnění</a:t>
            </a:r>
          </a:p>
        </p:txBody>
      </p:sp>
      <p:sp>
        <p:nvSpPr>
          <p:cNvPr id="3" name="Zástupný symbol pro obsah 2"/>
          <p:cNvSpPr>
            <a:spLocks noGrp="1"/>
          </p:cNvSpPr>
          <p:nvPr>
            <p:ph idx="1"/>
          </p:nvPr>
        </p:nvSpPr>
        <p:spPr>
          <a:xfrm>
            <a:off x="864973" y="1326292"/>
            <a:ext cx="11137557" cy="4986289"/>
          </a:xfrm>
        </p:spPr>
        <p:txBody>
          <a:bodyPr>
            <a:normAutofit/>
          </a:bodyPr>
          <a:lstStyle/>
          <a:p>
            <a:pPr marL="0" indent="0">
              <a:buNone/>
            </a:pPr>
            <a:endParaRPr lang="cs-CZ" dirty="0">
              <a:latin typeface="Arial" panose="020B0604020202020204" pitchFamily="34" charset="0"/>
              <a:cs typeface="Arial" panose="020B0604020202020204" pitchFamily="34" charset="0"/>
            </a:endParaRPr>
          </a:p>
          <a:p>
            <a:pPr algn="just"/>
            <a:r>
              <a:rPr lang="cs-CZ" sz="2000" dirty="0">
                <a:latin typeface="Arial" panose="020B0604020202020204" pitchFamily="34" charset="0"/>
                <a:cs typeface="Arial" panose="020B0604020202020204" pitchFamily="34" charset="0"/>
              </a:rPr>
              <a:t>Aktivně je OSPOD oprávněn s rodinou pracovat pouze za předpokladu, že je dítě vyhodnoceno jako ohrožené. (trvalost nebo intenzita, která zcela prokazatelně ohrožuje další vývoj nezletilého).</a:t>
            </a:r>
          </a:p>
          <a:p>
            <a:pPr algn="just"/>
            <a:r>
              <a:rPr lang="cs-CZ" sz="2000" dirty="0">
                <a:latin typeface="Arial" panose="020B0604020202020204" pitchFamily="34" charset="0"/>
                <a:cs typeface="Arial" panose="020B0604020202020204" pitchFamily="34" charset="0"/>
              </a:rPr>
              <a:t>Oblečení dítěte, podezření na vši, nenošení svačiny – náleží plně do rodičovské kompetence.</a:t>
            </a:r>
          </a:p>
          <a:p>
            <a:pPr algn="just"/>
            <a:r>
              <a:rPr lang="cs-CZ" sz="2000" b="1" dirty="0">
                <a:latin typeface="Arial" panose="020B0604020202020204" pitchFamily="34" charset="0"/>
                <a:cs typeface="Arial" panose="020B0604020202020204" pitchFamily="34" charset="0"/>
              </a:rPr>
              <a:t>Pokud školské zařízení požádá OSPOD o pomoc, je nutné zaslat zprávu s tím, jaká konkrétní opatření byla využita z pohledu školského zařízení, musí  být prokázáno, že se vyčerpaly všechny možnosti využití vlastních opatření.</a:t>
            </a:r>
          </a:p>
        </p:txBody>
      </p:sp>
      <p:sp>
        <p:nvSpPr>
          <p:cNvPr id="5" name="Zástupný symbol pro zápatí 4"/>
          <p:cNvSpPr>
            <a:spLocks noGrp="1"/>
          </p:cNvSpPr>
          <p:nvPr>
            <p:ph type="ftr" sz="quarter" idx="11"/>
          </p:nvPr>
        </p:nvSpPr>
        <p:spPr>
          <a:xfrm>
            <a:off x="1442289" y="6485966"/>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15</a:t>
            </a:fld>
            <a:endParaRPr lang="en-US" dirty="0"/>
          </a:p>
        </p:txBody>
      </p:sp>
    </p:spTree>
    <p:extLst>
      <p:ext uri="{BB962C8B-B14F-4D97-AF65-F5344CB8AC3E}">
        <p14:creationId xmlns:p14="http://schemas.microsoft.com/office/powerpoint/2010/main" val="6120203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51819" y="334296"/>
            <a:ext cx="10235381" cy="1022555"/>
          </a:xfrm>
        </p:spPr>
        <p:txBody>
          <a:bodyPr>
            <a:noAutofit/>
          </a:bodyPr>
          <a:lstStyle/>
          <a:p>
            <a:r>
              <a:rPr lang="cs-CZ" sz="2800" b="1" dirty="0">
                <a:latin typeface="Arial" panose="020B0604020202020204" pitchFamily="34" charset="0"/>
                <a:cs typeface="Arial" panose="020B0604020202020204" pitchFamily="34" charset="0"/>
              </a:rPr>
              <a:t>Syndrom týraného dítěte</a:t>
            </a:r>
            <a:r>
              <a:rPr lang="cs-CZ" sz="2800" dirty="0">
                <a:latin typeface="Arial" panose="020B0604020202020204" pitchFamily="34" charset="0"/>
                <a:cs typeface="Arial" panose="020B0604020202020204" pitchFamily="34" charset="0"/>
              </a:rPr>
              <a:t>, nebo také </a:t>
            </a:r>
            <a:r>
              <a:rPr lang="cs-CZ" sz="2800" b="1" dirty="0">
                <a:latin typeface="Arial" panose="020B0604020202020204" pitchFamily="34" charset="0"/>
                <a:cs typeface="Arial" panose="020B0604020202020204" pitchFamily="34" charset="0"/>
              </a:rPr>
              <a:t>syndrom CAN</a:t>
            </a:r>
            <a:r>
              <a:rPr lang="cs-CZ" sz="2800" dirty="0">
                <a:latin typeface="Arial" panose="020B0604020202020204" pitchFamily="34" charset="0"/>
                <a:cs typeface="Arial" panose="020B0604020202020204" pitchFamily="34" charset="0"/>
              </a:rPr>
              <a:t> (</a:t>
            </a:r>
            <a:r>
              <a:rPr lang="cs-CZ" sz="2800" dirty="0" err="1">
                <a:latin typeface="Arial" panose="020B0604020202020204" pitchFamily="34" charset="0"/>
                <a:cs typeface="Arial" panose="020B0604020202020204" pitchFamily="34" charset="0"/>
              </a:rPr>
              <a:t>Child</a:t>
            </a:r>
            <a:r>
              <a:rPr lang="cs-CZ" sz="2800" dirty="0">
                <a:latin typeface="Arial" panose="020B0604020202020204" pitchFamily="34" charset="0"/>
                <a:cs typeface="Arial" panose="020B0604020202020204" pitchFamily="34" charset="0"/>
              </a:rPr>
              <a:t> Abuse and </a:t>
            </a:r>
            <a:r>
              <a:rPr lang="cs-CZ" sz="2800" dirty="0" err="1">
                <a:latin typeface="Arial" panose="020B0604020202020204" pitchFamily="34" charset="0"/>
                <a:cs typeface="Arial" panose="020B0604020202020204" pitchFamily="34" charset="0"/>
              </a:rPr>
              <a:t>Neglect</a:t>
            </a:r>
            <a:r>
              <a:rPr lang="cs-CZ" sz="2800" dirty="0">
                <a:latin typeface="Arial" panose="020B0604020202020204" pitchFamily="34" charset="0"/>
                <a:cs typeface="Arial" panose="020B0604020202020204" pitchFamily="34" charset="0"/>
              </a:rPr>
              <a:t>, zkratka CAN)</a:t>
            </a:r>
          </a:p>
        </p:txBody>
      </p:sp>
      <p:sp>
        <p:nvSpPr>
          <p:cNvPr id="3" name="Zástupný symbol pro obsah 2"/>
          <p:cNvSpPr>
            <a:spLocks noGrp="1"/>
          </p:cNvSpPr>
          <p:nvPr>
            <p:ph idx="1"/>
          </p:nvPr>
        </p:nvSpPr>
        <p:spPr>
          <a:xfrm>
            <a:off x="889686" y="1356852"/>
            <a:ext cx="10997514" cy="4994788"/>
          </a:xfrm>
        </p:spPr>
        <p:txBody>
          <a:bodyPr>
            <a:normAutofit/>
          </a:bodyPr>
          <a:lstStyle/>
          <a:p>
            <a:pPr algn="just"/>
            <a:r>
              <a:rPr lang="cs-CZ" sz="2000" dirty="0">
                <a:latin typeface="Arial" panose="020B0604020202020204" pitchFamily="34" charset="0"/>
                <a:cs typeface="Arial" panose="020B0604020202020204" pitchFamily="34" charset="0"/>
              </a:rPr>
              <a:t>V případě </a:t>
            </a:r>
            <a:r>
              <a:rPr lang="cs-CZ" sz="2000" b="1" dirty="0">
                <a:latin typeface="Arial" panose="020B0604020202020204" pitchFamily="34" charset="0"/>
                <a:cs typeface="Arial" panose="020B0604020202020204" pitchFamily="34" charset="0"/>
              </a:rPr>
              <a:t>možného týrání, zneužívání nebo zanedbávání dítěte či domácího násilí </a:t>
            </a:r>
            <a:r>
              <a:rPr lang="cs-CZ" sz="2000" dirty="0">
                <a:latin typeface="Arial" panose="020B0604020202020204" pitchFamily="34" charset="0"/>
                <a:cs typeface="Arial" panose="020B0604020202020204" pitchFamily="34" charset="0"/>
              </a:rPr>
              <a:t>je nutné </a:t>
            </a:r>
            <a:r>
              <a:rPr lang="cs-CZ" sz="2000" b="1" dirty="0">
                <a:latin typeface="Arial" panose="020B0604020202020204" pitchFamily="34" charset="0"/>
                <a:cs typeface="Arial" panose="020B0604020202020204" pitchFamily="34" charset="0"/>
              </a:rPr>
              <a:t>jednoznačně tuto situaci oznámit na PČR popř. OSPOD.</a:t>
            </a:r>
          </a:p>
          <a:p>
            <a:pPr algn="just"/>
            <a:r>
              <a:rPr lang="cs-CZ" sz="2000" dirty="0">
                <a:latin typeface="Arial" panose="020B0604020202020204" pitchFamily="34" charset="0"/>
                <a:cs typeface="Arial" panose="020B0604020202020204" pitchFamily="34" charset="0"/>
              </a:rPr>
              <a:t>Syndrom CAN zahrnuje tělesné, duševní nebo sexuální týrání dítěte.</a:t>
            </a:r>
          </a:p>
          <a:p>
            <a:pPr algn="just"/>
            <a:r>
              <a:rPr lang="cs-CZ" sz="2000" dirty="0">
                <a:latin typeface="Arial" panose="020B0604020202020204" pitchFamily="34" charset="0"/>
                <a:cs typeface="Arial" panose="020B0604020202020204" pitchFamily="34" charset="0"/>
              </a:rPr>
              <a:t>Školské zařízení by mělo </a:t>
            </a:r>
            <a:r>
              <a:rPr lang="cs-CZ" sz="2000" dirty="0">
                <a:solidFill>
                  <a:srgbClr val="FF0000"/>
                </a:solidFill>
                <a:latin typeface="Arial" panose="020B0604020202020204" pitchFamily="34" charset="0"/>
                <a:cs typeface="Arial" panose="020B0604020202020204" pitchFamily="34" charset="0"/>
              </a:rPr>
              <a:t>pouze zmapovat situaci</a:t>
            </a:r>
            <a:r>
              <a:rPr lang="cs-CZ" sz="2000" dirty="0">
                <a:latin typeface="Arial" panose="020B0604020202020204" pitchFamily="34" charset="0"/>
                <a:cs typeface="Arial" panose="020B0604020202020204" pitchFamily="34" charset="0"/>
              </a:rPr>
              <a:t> a to rozhovorem s dítětem, nikoliv prošetřovat, mělo by jít o základní zmapování, které v případě, že nebude zejména s rozhovorem s dítětem úspěšné, bude ukončeno a ze strany učitele řešeno cestou okamžité pomoci dítěte.</a:t>
            </a:r>
          </a:p>
          <a:p>
            <a:pPr algn="just"/>
            <a:r>
              <a:rPr lang="cs-CZ" sz="2000" dirty="0">
                <a:latin typeface="Arial" panose="020B0604020202020204" pitchFamily="34" charset="0"/>
                <a:cs typeface="Arial" panose="020B0604020202020204" pitchFamily="34" charset="0"/>
              </a:rPr>
              <a:t>V případě oznámení školy, že se může jednat o dítě CAN, popřípadě domácího násilí, je takové dítě automaticky vyhodnoceno jako ohrožené a tato situace je řešena naléhavě. </a:t>
            </a:r>
          </a:p>
        </p:txBody>
      </p:sp>
      <p:sp>
        <p:nvSpPr>
          <p:cNvPr id="5" name="Zástupný symbol pro zápatí 4"/>
          <p:cNvSpPr>
            <a:spLocks noGrp="1"/>
          </p:cNvSpPr>
          <p:nvPr>
            <p:ph type="ftr" sz="quarter" idx="11"/>
          </p:nvPr>
        </p:nvSpPr>
        <p:spPr>
          <a:xfrm>
            <a:off x="1434052" y="6485559"/>
            <a:ext cx="6297612" cy="365125"/>
          </a:xfrm>
        </p:spPr>
        <p:txBody>
          <a:bodyPr/>
          <a:lstStyle/>
          <a:p>
            <a:r>
              <a:rPr lang="en-US" sz="900" dirty="0" err="1"/>
              <a:t>Krajský</a:t>
            </a:r>
            <a:r>
              <a:rPr lang="en-US" sz="900" dirty="0"/>
              <a:t> </a:t>
            </a:r>
            <a:r>
              <a:rPr lang="en-US" sz="900" dirty="0" err="1"/>
              <a:t>úřad</a:t>
            </a:r>
            <a:r>
              <a:rPr lang="en-US" sz="900" dirty="0"/>
              <a:t> </a:t>
            </a:r>
            <a:r>
              <a:rPr lang="en-US" sz="900" dirty="0" err="1"/>
              <a:t>Královéhradeckého</a:t>
            </a:r>
            <a:r>
              <a:rPr lang="en-US" sz="900" dirty="0"/>
              <a:t> </a:t>
            </a:r>
            <a:r>
              <a:rPr lang="en-US" sz="900" dirty="0" err="1"/>
              <a:t>kraje</a:t>
            </a:r>
            <a:r>
              <a:rPr lang="cs-CZ" sz="900"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16</a:t>
            </a:fld>
            <a:endParaRPr lang="en-US" dirty="0"/>
          </a:p>
        </p:txBody>
      </p:sp>
    </p:spTree>
    <p:extLst>
      <p:ext uri="{BB962C8B-B14F-4D97-AF65-F5344CB8AC3E}">
        <p14:creationId xmlns:p14="http://schemas.microsoft.com/office/powerpoint/2010/main" val="645718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ástupný symbol pro zápatí 4"/>
          <p:cNvSpPr>
            <a:spLocks noGrp="1"/>
          </p:cNvSpPr>
          <p:nvPr>
            <p:ph type="ftr" sz="quarter" idx="11"/>
          </p:nvPr>
        </p:nvSpPr>
        <p:spPr>
          <a:xfrm>
            <a:off x="1466872" y="6492875"/>
            <a:ext cx="6297612" cy="365125"/>
          </a:xfrm>
        </p:spPr>
        <p:txBody>
          <a:bodyPr/>
          <a:lstStyle/>
          <a:p>
            <a:r>
              <a:rPr lang="en-US" sz="900" dirty="0" err="1"/>
              <a:t>Krajský</a:t>
            </a:r>
            <a:r>
              <a:rPr lang="en-US" sz="900" dirty="0"/>
              <a:t> </a:t>
            </a:r>
            <a:r>
              <a:rPr lang="en-US" sz="900" dirty="0" err="1"/>
              <a:t>úřad</a:t>
            </a:r>
            <a:r>
              <a:rPr lang="en-US" sz="900" dirty="0"/>
              <a:t> </a:t>
            </a:r>
            <a:r>
              <a:rPr lang="en-US" sz="900" dirty="0" err="1"/>
              <a:t>Královéhradeckého</a:t>
            </a:r>
            <a:r>
              <a:rPr lang="en-US" sz="900" dirty="0"/>
              <a:t> </a:t>
            </a:r>
            <a:r>
              <a:rPr lang="en-US" sz="900" dirty="0" err="1"/>
              <a:t>kraje</a:t>
            </a:r>
            <a:r>
              <a:rPr lang="cs-CZ" sz="900"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17</a:t>
            </a:fld>
            <a:endParaRPr lang="en-US" dirty="0"/>
          </a:p>
        </p:txBody>
      </p:sp>
      <p:sp>
        <p:nvSpPr>
          <p:cNvPr id="3" name="Zástupný symbol pro obsah 2"/>
          <p:cNvSpPr>
            <a:spLocks noGrp="1"/>
          </p:cNvSpPr>
          <p:nvPr>
            <p:ph idx="4294967295"/>
          </p:nvPr>
        </p:nvSpPr>
        <p:spPr>
          <a:xfrm>
            <a:off x="1466872" y="1639330"/>
            <a:ext cx="9860155" cy="4564825"/>
          </a:xfrm>
        </p:spPr>
        <p:txBody>
          <a:bodyPr>
            <a:normAutofit/>
          </a:bodyPr>
          <a:lstStyle/>
          <a:p>
            <a:pPr algn="just"/>
            <a:r>
              <a:rPr lang="cs-CZ" sz="2000" dirty="0">
                <a:latin typeface="Arial" panose="020B0604020202020204" pitchFamily="34" charset="0"/>
                <a:cs typeface="Arial" panose="020B0604020202020204" pitchFamily="34" charset="0"/>
              </a:rPr>
              <a:t>V případě akutního ohrožení syndromem CAN lze takové oznámení učinit               i telefonicky. Podkladem pro OSPOD je nutné písemné zpracování toho, co školské zařízení o situaci ví a případně, co dítě sdělilo. </a:t>
            </a:r>
          </a:p>
          <a:p>
            <a:pPr algn="just"/>
            <a:r>
              <a:rPr lang="cs-CZ" sz="2000" dirty="0">
                <a:latin typeface="Arial" panose="020B0604020202020204" pitchFamily="34" charset="0"/>
                <a:cs typeface="Arial" panose="020B0604020202020204" pitchFamily="34" charset="0"/>
              </a:rPr>
              <a:t>Je zákonnou povinností školského zařízení kontaktovat PČR a v případě akutního ohrožení zároveň bezodkladně i OSPOD. Kontaktování OSPOD nezbavuje školské zařízení oznamovací povinností na PČR danou trestním zákonem.</a:t>
            </a:r>
          </a:p>
          <a:p>
            <a:pPr algn="just"/>
            <a:r>
              <a:rPr lang="cs-CZ" sz="2000" dirty="0">
                <a:latin typeface="Arial" panose="020B0604020202020204" pitchFamily="34" charset="0"/>
                <a:cs typeface="Arial" panose="020B0604020202020204" pitchFamily="34" charset="0"/>
              </a:rPr>
              <a:t>OSPOD bude mít možnost se s PČR domluvit na dalším postupu v zájmu dětí. OSPOD je zároveň oprávněn v případě akutního ohrožení podat návrh na umístění dítěte do bezpečného prostředí.</a:t>
            </a:r>
          </a:p>
        </p:txBody>
      </p:sp>
    </p:spTree>
    <p:extLst>
      <p:ext uri="{BB962C8B-B14F-4D97-AF65-F5344CB8AC3E}">
        <p14:creationId xmlns:p14="http://schemas.microsoft.com/office/powerpoint/2010/main" val="15003424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581665" y="345989"/>
            <a:ext cx="10338485" cy="1047293"/>
          </a:xfrm>
        </p:spPr>
        <p:txBody>
          <a:bodyPr>
            <a:normAutofit/>
          </a:bodyPr>
          <a:lstStyle/>
          <a:p>
            <a:r>
              <a:rPr lang="cs-CZ" sz="2400" b="1" dirty="0">
                <a:latin typeface="Arial" panose="020B0604020202020204" pitchFamily="34" charset="0"/>
                <a:cs typeface="Arial" panose="020B0604020202020204" pitchFamily="34" charset="0"/>
              </a:rPr>
              <a:t>Vzájemné spory rodičů, konfliktní vztahy mezi rodiči, rozvodové spory</a:t>
            </a:r>
          </a:p>
        </p:txBody>
      </p:sp>
      <p:sp>
        <p:nvSpPr>
          <p:cNvPr id="3" name="Zástupný symbol pro obsah 2"/>
          <p:cNvSpPr>
            <a:spLocks noGrp="1"/>
          </p:cNvSpPr>
          <p:nvPr>
            <p:ph idx="1"/>
          </p:nvPr>
        </p:nvSpPr>
        <p:spPr>
          <a:xfrm>
            <a:off x="1322572" y="1393282"/>
            <a:ext cx="10338485" cy="4987853"/>
          </a:xfrm>
        </p:spPr>
        <p:txBody>
          <a:bodyPr>
            <a:normAutofit/>
          </a:bodyPr>
          <a:lstStyle/>
          <a:p>
            <a:pPr algn="just"/>
            <a:r>
              <a:rPr lang="cs-CZ" b="1" dirty="0">
                <a:latin typeface="Arial" panose="020B0604020202020204" pitchFamily="34" charset="0"/>
                <a:cs typeface="Arial" panose="020B0604020202020204" pitchFamily="34" charset="0"/>
              </a:rPr>
              <a:t>Oba rodiče mají ze zákona stejnou rodičovskou odpovědnost, </a:t>
            </a:r>
            <a:r>
              <a:rPr lang="cs-CZ" dirty="0">
                <a:latin typeface="Arial" panose="020B0604020202020204" pitchFamily="34" charset="0"/>
                <a:cs typeface="Arial" panose="020B0604020202020204" pitchFamily="34" charset="0"/>
              </a:rPr>
              <a:t>a to i po rozvodu a svěření dítěte do péče jednoho z rodičů, v současné době po rozvodové novele se již nebude svěřovat dítě do výlučné péče žádného rodiče (výjimky při týrání).</a:t>
            </a:r>
          </a:p>
          <a:p>
            <a:pPr algn="just"/>
            <a:r>
              <a:rPr lang="cs-CZ" b="1" dirty="0">
                <a:latin typeface="Arial" panose="020B0604020202020204" pitchFamily="34" charset="0"/>
                <a:cs typeface="Arial" panose="020B0604020202020204" pitchFamily="34" charset="0"/>
              </a:rPr>
              <a:t>Práva rodičů na informace o dítěti – </a:t>
            </a:r>
            <a:r>
              <a:rPr lang="cs-CZ" dirty="0">
                <a:latin typeface="Arial" panose="020B0604020202020204" pitchFamily="34" charset="0"/>
                <a:cs typeface="Arial" panose="020B0604020202020204" pitchFamily="34" charset="0"/>
              </a:rPr>
              <a:t>na informace mají právo oba rodiče, pokud jeden z rodičů není omezen na rodičovské odpovědnosti, omezení rodičovské odpovědnosti pouze soud, popřípadě je vydáno Usnesení o vykázání (kde je dítě uvedeno jako osoba ohrožena domácím násilím). </a:t>
            </a:r>
          </a:p>
          <a:p>
            <a:pPr algn="just"/>
            <a:r>
              <a:rPr lang="cs-CZ" b="1" dirty="0">
                <a:latin typeface="Arial" panose="020B0604020202020204" pitchFamily="34" charset="0"/>
                <a:cs typeface="Arial" panose="020B0604020202020204" pitchFamily="34" charset="0"/>
              </a:rPr>
              <a:t>Pokud rodič žádá školské zařízení o informace o dítěti, je škola informace povinna poskytnout bez ohledu na souhlas nebo nesouhlas druhého rodiče. </a:t>
            </a:r>
            <a:r>
              <a:rPr lang="cs-CZ" dirty="0">
                <a:latin typeface="Arial" panose="020B0604020202020204" pitchFamily="34" charset="0"/>
                <a:cs typeface="Arial" panose="020B0604020202020204" pitchFamily="34" charset="0"/>
              </a:rPr>
              <a:t>V případě odmítnutí poskytnout informace by se škola mohla dopustit protiprávního jednání.</a:t>
            </a:r>
          </a:p>
          <a:p>
            <a:pPr algn="just"/>
            <a:r>
              <a:rPr lang="cs-CZ" b="1" dirty="0">
                <a:latin typeface="Arial" panose="020B0604020202020204" pitchFamily="34" charset="0"/>
                <a:cs typeface="Arial" panose="020B0604020202020204" pitchFamily="34" charset="0"/>
              </a:rPr>
              <a:t>Právo rodiče odvést si dítě ze školského zařízení </a:t>
            </a:r>
            <a:r>
              <a:rPr lang="cs-CZ" dirty="0">
                <a:latin typeface="Arial" panose="020B0604020202020204" pitchFamily="34" charset="0"/>
                <a:cs typeface="Arial" panose="020B0604020202020204" pitchFamily="34" charset="0"/>
              </a:rPr>
              <a:t>– pokud se rodiče nedohodnou, musí škola plně respektovat rozhodnutí soudu, kde bude např. stanoveno, kdy, který rodič pečuje. Školské zařízení má právo žádat kopii rozsudku, tedy výrokovou část. (pokud se rodiče nedokáží dohodnout).</a:t>
            </a:r>
          </a:p>
          <a:p>
            <a:pPr marL="0" indent="0">
              <a:buNone/>
            </a:pPr>
            <a:endParaRPr lang="cs-CZ" dirty="0">
              <a:latin typeface="Arial" panose="020B0604020202020204" pitchFamily="34" charset="0"/>
              <a:cs typeface="Arial" panose="020B0604020202020204" pitchFamily="34" charset="0"/>
            </a:endParaRPr>
          </a:p>
        </p:txBody>
      </p:sp>
      <p:sp>
        <p:nvSpPr>
          <p:cNvPr id="5" name="Zástupný symbol pro zápatí 4"/>
          <p:cNvSpPr>
            <a:spLocks noGrp="1"/>
          </p:cNvSpPr>
          <p:nvPr>
            <p:ph type="ftr" sz="quarter" idx="11"/>
          </p:nvPr>
        </p:nvSpPr>
        <p:spPr>
          <a:xfrm>
            <a:off x="1409069" y="6381135"/>
            <a:ext cx="6297612" cy="476865"/>
          </a:xfrm>
        </p:spPr>
        <p:txBody>
          <a:bodyPr/>
          <a:lstStyle/>
          <a:p>
            <a:r>
              <a:rPr lang="en-US" sz="900" dirty="0" err="1"/>
              <a:t>Krajský</a:t>
            </a:r>
            <a:r>
              <a:rPr lang="en-US" sz="900" dirty="0"/>
              <a:t> </a:t>
            </a:r>
            <a:r>
              <a:rPr lang="en-US" sz="900" dirty="0" err="1"/>
              <a:t>úřad</a:t>
            </a:r>
            <a:r>
              <a:rPr lang="en-US" sz="900" dirty="0"/>
              <a:t> </a:t>
            </a:r>
            <a:r>
              <a:rPr lang="en-US" sz="900" dirty="0" err="1"/>
              <a:t>Královéhradeckého</a:t>
            </a:r>
            <a:r>
              <a:rPr lang="en-US" sz="900" dirty="0"/>
              <a:t> </a:t>
            </a:r>
            <a:r>
              <a:rPr lang="en-US" sz="900" dirty="0" err="1"/>
              <a:t>kraje</a:t>
            </a:r>
            <a:r>
              <a:rPr lang="cs-CZ" sz="900"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18</a:t>
            </a:fld>
            <a:endParaRPr lang="en-US" dirty="0"/>
          </a:p>
        </p:txBody>
      </p:sp>
    </p:spTree>
    <p:extLst>
      <p:ext uri="{BB962C8B-B14F-4D97-AF65-F5344CB8AC3E}">
        <p14:creationId xmlns:p14="http://schemas.microsoft.com/office/powerpoint/2010/main" val="2721423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82351" y="518984"/>
            <a:ext cx="8596668" cy="914400"/>
          </a:xfrm>
        </p:spPr>
        <p:txBody>
          <a:bodyPr>
            <a:normAutofit/>
          </a:bodyPr>
          <a:lstStyle/>
          <a:p>
            <a:r>
              <a:rPr lang="cs-CZ" sz="2400" b="1" dirty="0">
                <a:latin typeface="Arial" panose="020B0604020202020204" pitchFamily="34" charset="0"/>
                <a:cs typeface="Arial" panose="020B0604020202020204" pitchFamily="34" charset="0"/>
              </a:rPr>
              <a:t>Zanedbávání – nesprávné hygienické návyky</a:t>
            </a:r>
          </a:p>
        </p:txBody>
      </p:sp>
      <p:sp>
        <p:nvSpPr>
          <p:cNvPr id="3" name="Zástupný symbol pro obsah 2"/>
          <p:cNvSpPr>
            <a:spLocks noGrp="1"/>
          </p:cNvSpPr>
          <p:nvPr>
            <p:ph idx="1"/>
          </p:nvPr>
        </p:nvSpPr>
        <p:spPr>
          <a:xfrm>
            <a:off x="947350" y="1433385"/>
            <a:ext cx="10651525" cy="4775262"/>
          </a:xfrm>
        </p:spPr>
        <p:txBody>
          <a:bodyPr>
            <a:normAutofit/>
          </a:bodyPr>
          <a:lstStyle/>
          <a:p>
            <a:pPr algn="just"/>
            <a:r>
              <a:rPr lang="cs-CZ" dirty="0">
                <a:latin typeface="Arial" panose="020B0604020202020204" pitchFamily="34" charset="0"/>
                <a:cs typeface="Arial" panose="020B0604020202020204" pitchFamily="34" charset="0"/>
              </a:rPr>
              <a:t>V případě podezření na zanedbání dítěte, které by mohlo být ohroženo na zdraví nebo dalším vývoji, musí školské zařízení nejprve kontaktovat rodiče a pokusit se s nimi domluvit na možné stabilizaci situace. Nesprávné hygienické návyky (např. vši, svrab). O případném rozhodnutí, že dítě nemůže být ve školském zařízení, je oprávněn rozhodnout lékař. O nutnosti karantény rozhoduje krajská hygienická stanice, na kterou se školské zařízení může v případě nespolupráce rodičů obrátit.</a:t>
            </a:r>
          </a:p>
          <a:p>
            <a:pPr algn="just"/>
            <a:r>
              <a:rPr lang="cs-CZ" dirty="0">
                <a:latin typeface="Arial" panose="020B0604020202020204" pitchFamily="34" charset="0"/>
                <a:cs typeface="Arial" panose="020B0604020202020204" pitchFamily="34" charset="0"/>
              </a:rPr>
              <a:t>Možnosti OSPOD jsou velmi omezené. OSPOD musí respektovat právo rodičů na výchovu dítěte a může v těchto případech poskytnout pouze základní poradenství.</a:t>
            </a:r>
          </a:p>
          <a:p>
            <a:pPr algn="just"/>
            <a:r>
              <a:rPr lang="cs-CZ" dirty="0">
                <a:latin typeface="Arial" panose="020B0604020202020204" pitchFamily="34" charset="0"/>
                <a:cs typeface="Arial" panose="020B0604020202020204" pitchFamily="34" charset="0"/>
              </a:rPr>
              <a:t>OSPOD nemůže nikdy řešit ostatní děti ve škole, ale musí se zaměřovat </a:t>
            </a:r>
            <a:r>
              <a:rPr lang="cs-CZ" dirty="0">
                <a:solidFill>
                  <a:srgbClr val="FF0000"/>
                </a:solidFill>
                <a:latin typeface="Arial" panose="020B0604020202020204" pitchFamily="34" charset="0"/>
                <a:cs typeface="Arial" panose="020B0604020202020204" pitchFamily="34" charset="0"/>
              </a:rPr>
              <a:t>pouze na konkrétní dítě</a:t>
            </a:r>
            <a:r>
              <a:rPr lang="cs-CZ" dirty="0">
                <a:latin typeface="Arial" panose="020B0604020202020204" pitchFamily="34" charset="0"/>
                <a:cs typeface="Arial" panose="020B0604020202020204" pitchFamily="34" charset="0"/>
              </a:rPr>
              <a:t>, které je z jeho pohledu ohroženo.</a:t>
            </a:r>
          </a:p>
          <a:p>
            <a:pPr algn="just"/>
            <a:r>
              <a:rPr lang="cs-CZ" dirty="0">
                <a:latin typeface="Arial" panose="020B0604020202020204" pitchFamily="34" charset="0"/>
                <a:cs typeface="Arial" panose="020B0604020202020204" pitchFamily="34" charset="0"/>
              </a:rPr>
              <a:t>Odpovědnost za zdravotní stav dítěte je na rodičích, mají rodičovskou odpovědnost – povinnost pečovat o zdravotní stav dítěte.</a:t>
            </a:r>
          </a:p>
          <a:p>
            <a:pPr algn="just"/>
            <a:r>
              <a:rPr lang="cs-CZ" dirty="0">
                <a:latin typeface="Arial" panose="020B0604020202020204" pitchFamily="34" charset="0"/>
                <a:cs typeface="Arial" panose="020B0604020202020204" pitchFamily="34" charset="0"/>
              </a:rPr>
              <a:t>Školské zařízení bude moci využít oznámení na OSPOD v případě, že vyčerpalo možnosti kontaktu s rodinou, případně kontaktu s pediatrem, situace se nezlepšila a školské zařízení může doložit, že je takové dítě ohroženo na dalším vývoji a zdraví.</a:t>
            </a:r>
          </a:p>
          <a:p>
            <a:endParaRPr lang="cs-CZ" dirty="0">
              <a:latin typeface="Arial" panose="020B0604020202020204" pitchFamily="34" charset="0"/>
              <a:cs typeface="Arial" panose="020B0604020202020204" pitchFamily="34" charset="0"/>
            </a:endParaRPr>
          </a:p>
        </p:txBody>
      </p:sp>
      <p:sp>
        <p:nvSpPr>
          <p:cNvPr id="5" name="Zástupný symbol pro zápatí 4"/>
          <p:cNvSpPr>
            <a:spLocks noGrp="1"/>
          </p:cNvSpPr>
          <p:nvPr>
            <p:ph type="ftr" sz="quarter" idx="11"/>
          </p:nvPr>
        </p:nvSpPr>
        <p:spPr>
          <a:xfrm>
            <a:off x="1420709" y="6339017"/>
            <a:ext cx="6297612" cy="515232"/>
          </a:xfrm>
        </p:spPr>
        <p:txBody>
          <a:bodyPr/>
          <a:lstStyle/>
          <a:p>
            <a:r>
              <a:rPr lang="en-US" sz="900" dirty="0" err="1"/>
              <a:t>Krajský</a:t>
            </a:r>
            <a:r>
              <a:rPr lang="en-US" sz="900" dirty="0"/>
              <a:t> </a:t>
            </a:r>
            <a:r>
              <a:rPr lang="en-US" sz="900" dirty="0" err="1"/>
              <a:t>úřad</a:t>
            </a:r>
            <a:r>
              <a:rPr lang="en-US" sz="900" dirty="0"/>
              <a:t> </a:t>
            </a:r>
            <a:r>
              <a:rPr lang="en-US" sz="900" dirty="0" err="1"/>
              <a:t>Královéhradeckého</a:t>
            </a:r>
            <a:r>
              <a:rPr lang="en-US" sz="900" dirty="0"/>
              <a:t> </a:t>
            </a:r>
            <a:r>
              <a:rPr lang="en-US" sz="900" dirty="0" err="1"/>
              <a:t>kraje</a:t>
            </a:r>
            <a:r>
              <a:rPr lang="cs-CZ" sz="900"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19</a:t>
            </a:fld>
            <a:endParaRPr lang="en-US" dirty="0"/>
          </a:p>
        </p:txBody>
      </p:sp>
    </p:spTree>
    <p:extLst>
      <p:ext uri="{BB962C8B-B14F-4D97-AF65-F5344CB8AC3E}">
        <p14:creationId xmlns:p14="http://schemas.microsoft.com/office/powerpoint/2010/main" val="2812037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a:extLst>
              <a:ext uri="{FF2B5EF4-FFF2-40B4-BE49-F238E27FC236}">
                <a16:creationId xmlns:a16="http://schemas.microsoft.com/office/drawing/2014/main" id="{9A8AB6C3-52A9-494C-B046-E3ED74C29D67}"/>
              </a:ext>
            </a:extLst>
          </p:cNvPr>
          <p:cNvSpPr>
            <a:spLocks noGrp="1"/>
          </p:cNvSpPr>
          <p:nvPr>
            <p:ph idx="1"/>
          </p:nvPr>
        </p:nvSpPr>
        <p:spPr>
          <a:xfrm>
            <a:off x="1754658" y="1507523"/>
            <a:ext cx="9827741" cy="5275353"/>
          </a:xfrm>
        </p:spPr>
        <p:txBody>
          <a:bodyPr/>
          <a:lstStyle/>
          <a:p>
            <a:pPr algn="just"/>
            <a:r>
              <a:rPr lang="cs-CZ" b="1" dirty="0">
                <a:latin typeface="Arial" panose="020B0604020202020204" pitchFamily="34" charset="0"/>
                <a:cs typeface="Arial" panose="020B0604020202020204" pitchFamily="34" charset="0"/>
              </a:rPr>
              <a:t>„</a:t>
            </a:r>
            <a:r>
              <a:rPr lang="cs-CZ" sz="2400" b="1" dirty="0">
                <a:latin typeface="Arial" panose="020B0604020202020204" pitchFamily="34" charset="0"/>
                <a:cs typeface="Arial" panose="020B0604020202020204" pitchFamily="34" charset="0"/>
              </a:rPr>
              <a:t>Stát je odpovědný za ochranu dětí</a:t>
            </a:r>
            <a:r>
              <a:rPr lang="cs-CZ" sz="2400" dirty="0">
                <a:latin typeface="Arial" panose="020B0604020202020204" pitchFamily="34" charset="0"/>
                <a:cs typeface="Arial" panose="020B0604020202020204" pitchFamily="34" charset="0"/>
              </a:rPr>
              <a:t> před tělesným nebo duševním násilím, za ochranu jejich zdravého vývoje z hlediska fyzického, psychického a mravního a ostatních aspektů integrity dítěte jako nositele práv daných Ústavou, Listinou a práv vyplývajících z mezinárodních závazků ČR. </a:t>
            </a:r>
            <a:r>
              <a:rPr lang="cs-CZ" sz="2400" b="1" dirty="0">
                <a:solidFill>
                  <a:srgbClr val="FF0000"/>
                </a:solidFill>
                <a:latin typeface="Arial" panose="020B0604020202020204" pitchFamily="34" charset="0"/>
                <a:cs typeface="Arial" panose="020B0604020202020204" pitchFamily="34" charset="0"/>
              </a:rPr>
              <a:t>Stát však nenahrazuje plnění povinností a odpovědnost rodičů, ani nezasahuje do jejich postavení jako nositelů rodičovské zodpovědnosti</a:t>
            </a:r>
            <a:r>
              <a:rPr lang="cs-CZ" sz="2400" dirty="0">
                <a:solidFill>
                  <a:srgbClr val="FF0000"/>
                </a:solidFill>
                <a:latin typeface="Arial" panose="020B0604020202020204" pitchFamily="34" charset="0"/>
                <a:cs typeface="Arial" panose="020B0604020202020204" pitchFamily="34" charset="0"/>
              </a:rPr>
              <a:t>,</a:t>
            </a:r>
            <a:r>
              <a:rPr lang="cs-CZ" sz="2400" dirty="0">
                <a:latin typeface="Arial" panose="020B0604020202020204" pitchFamily="34" charset="0"/>
                <a:cs typeface="Arial" panose="020B0604020202020204" pitchFamily="34" charset="0"/>
              </a:rPr>
              <a:t> nejsou-li práva nebo vývoj dítěte ohroženy.“</a:t>
            </a:r>
          </a:p>
          <a:p>
            <a:pPr lvl="3" algn="r"/>
            <a:r>
              <a:rPr lang="cs-CZ" dirty="0">
                <a:latin typeface="Arial" panose="020B0604020202020204" pitchFamily="34" charset="0"/>
                <a:cs typeface="Arial" panose="020B0604020202020204" pitchFamily="34" charset="0"/>
              </a:rPr>
              <a:t>Zdroj: https://www.mpsv.cz/web/cz/legislativa-a-system-socialne-pravni-ochrany</a:t>
            </a:r>
          </a:p>
        </p:txBody>
      </p:sp>
      <p:sp>
        <p:nvSpPr>
          <p:cNvPr id="5" name="Zástupný symbol pro zápatí 4">
            <a:extLst>
              <a:ext uri="{FF2B5EF4-FFF2-40B4-BE49-F238E27FC236}">
                <a16:creationId xmlns:a16="http://schemas.microsoft.com/office/drawing/2014/main" id="{BFDFAE05-53F7-4FB1-96DA-72D19E6A940B}"/>
              </a:ext>
            </a:extLst>
          </p:cNvPr>
          <p:cNvSpPr>
            <a:spLocks noGrp="1"/>
          </p:cNvSpPr>
          <p:nvPr>
            <p:ph type="ftr" sz="quarter" idx="11"/>
          </p:nvPr>
        </p:nvSpPr>
        <p:spPr>
          <a:xfrm>
            <a:off x="1478921" y="6312311"/>
            <a:ext cx="6297612" cy="545690"/>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9715F9D5-0CDF-4A73-BDE9-AC52408C2EE7}"/>
              </a:ext>
            </a:extLst>
          </p:cNvPr>
          <p:cNvSpPr>
            <a:spLocks noGrp="1"/>
          </p:cNvSpPr>
          <p:nvPr>
            <p:ph type="sldNum" sz="quarter" idx="12"/>
          </p:nvPr>
        </p:nvSpPr>
        <p:spPr/>
        <p:txBody>
          <a:bodyPr/>
          <a:lstStyle/>
          <a:p>
            <a:fld id="{6D22F896-40B5-4ADD-8801-0D06FADFA095}" type="slidenum">
              <a:rPr lang="en-US" smtClean="0"/>
              <a:pPr/>
              <a:t>2</a:t>
            </a:fld>
            <a:endParaRPr lang="en-US" dirty="0"/>
          </a:p>
        </p:txBody>
      </p:sp>
    </p:spTree>
    <p:extLst>
      <p:ext uri="{BB962C8B-B14F-4D97-AF65-F5344CB8AC3E}">
        <p14:creationId xmlns:p14="http://schemas.microsoft.com/office/powerpoint/2010/main" val="16793011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941FE47-4ABE-3763-C28E-51FE9989F82C}"/>
              </a:ext>
            </a:extLst>
          </p:cNvPr>
          <p:cNvSpPr>
            <a:spLocks noGrp="1"/>
          </p:cNvSpPr>
          <p:nvPr>
            <p:ph type="title"/>
          </p:nvPr>
        </p:nvSpPr>
        <p:spPr>
          <a:xfrm>
            <a:off x="1933575" y="624110"/>
            <a:ext cx="9571037" cy="1280890"/>
          </a:xfrm>
        </p:spPr>
        <p:txBody>
          <a:bodyPr/>
          <a:lstStyle/>
          <a:p>
            <a:r>
              <a:rPr lang="cs-CZ" dirty="0"/>
              <a:t>Spory rodičů</a:t>
            </a:r>
          </a:p>
        </p:txBody>
      </p:sp>
      <p:sp>
        <p:nvSpPr>
          <p:cNvPr id="3" name="Zástupný obsah 2">
            <a:extLst>
              <a:ext uri="{FF2B5EF4-FFF2-40B4-BE49-F238E27FC236}">
                <a16:creationId xmlns:a16="http://schemas.microsoft.com/office/drawing/2014/main" id="{48501014-C25C-E9BC-13A9-64BF4D1CDAFD}"/>
              </a:ext>
            </a:extLst>
          </p:cNvPr>
          <p:cNvSpPr>
            <a:spLocks noGrp="1"/>
          </p:cNvSpPr>
          <p:nvPr>
            <p:ph idx="1"/>
          </p:nvPr>
        </p:nvSpPr>
        <p:spPr>
          <a:xfrm>
            <a:off x="1933575" y="1524000"/>
            <a:ext cx="9571037" cy="4387222"/>
          </a:xfrm>
        </p:spPr>
        <p:txBody>
          <a:bodyPr>
            <a:normAutofit fontScale="92500" lnSpcReduction="20000"/>
          </a:bodyPr>
          <a:lstStyle/>
          <a:p>
            <a:r>
              <a:rPr lang="cs-CZ" dirty="0"/>
              <a:t>Rodičovský spor není zákonným důvodem pro poskytování sociálně-právní ochrany dětí</a:t>
            </a:r>
          </a:p>
          <a:p>
            <a:r>
              <a:rPr lang="cs-CZ" dirty="0"/>
              <a:t>Může však být jednou z příčin ohrožení dítěte ve smyslu psychického týrání nebo zneužívání (manipulace)</a:t>
            </a:r>
          </a:p>
          <a:p>
            <a:r>
              <a:rPr lang="cs-CZ" b="1" dirty="0"/>
              <a:t>OSPOD nemá jak vyřešit spor nemá pravomoc ani nástroje</a:t>
            </a:r>
          </a:p>
          <a:p>
            <a:r>
              <a:rPr lang="cs-CZ" dirty="0"/>
              <a:t>OSPOD může důkladně vyhodnotit zdraví, vzory chování a vývoje, rodinné a sociální vztahy</a:t>
            </a:r>
          </a:p>
          <a:p>
            <a:endParaRPr lang="cs-CZ" dirty="0"/>
          </a:p>
          <a:p>
            <a:r>
              <a:rPr lang="cs-CZ" b="1" dirty="0"/>
              <a:t>OSPOD není žádným restriktivním orgánem, má jen možnosti, které jsou mu dány zákonem</a:t>
            </a:r>
          </a:p>
          <a:p>
            <a:r>
              <a:rPr lang="cs-CZ" b="1" dirty="0"/>
              <a:t>Pokud by MŠ podávala zprávu pro OSPOD, tak vždy </a:t>
            </a:r>
            <a:r>
              <a:rPr lang="cs-CZ" b="1"/>
              <a:t>jedná jménem zřizovatele</a:t>
            </a:r>
            <a:r>
              <a:rPr lang="cs-CZ" b="1" dirty="0"/>
              <a:t>, nikoliv za sebe </a:t>
            </a:r>
          </a:p>
          <a:p>
            <a:endParaRPr lang="cs-CZ" b="1" dirty="0"/>
          </a:p>
          <a:p>
            <a:endParaRPr lang="cs-CZ" b="1" dirty="0"/>
          </a:p>
          <a:p>
            <a:pPr marL="0" indent="0">
              <a:buNone/>
            </a:pPr>
            <a:r>
              <a:rPr lang="cs-CZ" dirty="0"/>
              <a:t> </a:t>
            </a:r>
          </a:p>
          <a:p>
            <a:endParaRPr lang="cs-CZ" dirty="0"/>
          </a:p>
        </p:txBody>
      </p:sp>
      <p:sp>
        <p:nvSpPr>
          <p:cNvPr id="4" name="Zástupný symbol pro datum 3">
            <a:extLst>
              <a:ext uri="{FF2B5EF4-FFF2-40B4-BE49-F238E27FC236}">
                <a16:creationId xmlns:a16="http://schemas.microsoft.com/office/drawing/2014/main" id="{A9178501-E3CC-A9BD-F047-74A1192F6A5B}"/>
              </a:ext>
            </a:extLst>
          </p:cNvPr>
          <p:cNvSpPr>
            <a:spLocks noGrp="1"/>
          </p:cNvSpPr>
          <p:nvPr>
            <p:ph type="dt" sz="half" idx="10"/>
          </p:nvPr>
        </p:nvSpPr>
        <p:spPr/>
        <p:txBody>
          <a:bodyPr/>
          <a:lstStyle/>
          <a:p>
            <a:fld id="{4E24DF78-3E0E-4CD8-81D0-B98020A6AFF9}" type="datetime1">
              <a:rPr lang="cs-CZ" smtClean="0"/>
              <a:t>28.01.2026</a:t>
            </a:fld>
            <a:endParaRPr lang="en-US" dirty="0"/>
          </a:p>
        </p:txBody>
      </p:sp>
      <p:sp>
        <p:nvSpPr>
          <p:cNvPr id="5" name="Zástupný symbol pro zápatí 4">
            <a:extLst>
              <a:ext uri="{FF2B5EF4-FFF2-40B4-BE49-F238E27FC236}">
                <a16:creationId xmlns:a16="http://schemas.microsoft.com/office/drawing/2014/main" id="{35C696AA-E860-93E2-3B3E-338AEAF70112}"/>
              </a:ext>
            </a:extLst>
          </p:cNvPr>
          <p:cNvSpPr>
            <a:spLocks noGrp="1"/>
          </p:cNvSpPr>
          <p:nvPr>
            <p:ph type="ftr" sz="quarter" idx="11"/>
          </p:nvPr>
        </p:nvSpPr>
        <p:spPr/>
        <p:txBody>
          <a:bodyPr/>
          <a:lstStyle/>
          <a:p>
            <a:r>
              <a:rPr lang="en-US"/>
              <a:t>Krajský úřad Královéhradeckého kraje</a:t>
            </a:r>
            <a:endParaRPr lang="en-US" dirty="0"/>
          </a:p>
        </p:txBody>
      </p:sp>
      <p:sp>
        <p:nvSpPr>
          <p:cNvPr id="6" name="Zástupný symbol pro číslo snímku 5">
            <a:extLst>
              <a:ext uri="{FF2B5EF4-FFF2-40B4-BE49-F238E27FC236}">
                <a16:creationId xmlns:a16="http://schemas.microsoft.com/office/drawing/2014/main" id="{2DF9E030-37A0-CF35-F360-7A66B1920985}"/>
              </a:ext>
            </a:extLst>
          </p:cNvPr>
          <p:cNvSpPr>
            <a:spLocks noGrp="1"/>
          </p:cNvSpPr>
          <p:nvPr>
            <p:ph type="sldNum" sz="quarter" idx="12"/>
          </p:nvPr>
        </p:nvSpPr>
        <p:spPr/>
        <p:txBody>
          <a:bodyPr/>
          <a:lstStyle/>
          <a:p>
            <a:fld id="{6D22F896-40B5-4ADD-8801-0D06FADFA095}" type="slidenum">
              <a:rPr lang="en-US" smtClean="0"/>
              <a:pPr/>
              <a:t>20</a:t>
            </a:fld>
            <a:endParaRPr lang="en-US" dirty="0"/>
          </a:p>
        </p:txBody>
      </p:sp>
    </p:spTree>
    <p:extLst>
      <p:ext uri="{BB962C8B-B14F-4D97-AF65-F5344CB8AC3E}">
        <p14:creationId xmlns:p14="http://schemas.microsoft.com/office/powerpoint/2010/main" val="11245799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4573F4-C5D5-0ACD-0CF3-53890BF2B28E}"/>
              </a:ext>
            </a:extLst>
          </p:cNvPr>
          <p:cNvSpPr>
            <a:spLocks noGrp="1"/>
          </p:cNvSpPr>
          <p:nvPr>
            <p:ph type="title"/>
          </p:nvPr>
        </p:nvSpPr>
        <p:spPr>
          <a:xfrm>
            <a:off x="1809751" y="624110"/>
            <a:ext cx="9694862" cy="528797"/>
          </a:xfrm>
        </p:spPr>
        <p:txBody>
          <a:bodyPr>
            <a:normAutofit/>
          </a:bodyPr>
          <a:lstStyle/>
          <a:p>
            <a:r>
              <a:rPr lang="cs-CZ" sz="2400" dirty="0">
                <a:latin typeface="Arial" panose="020B0604020202020204" pitchFamily="34" charset="0"/>
                <a:cs typeface="Arial" panose="020B0604020202020204" pitchFamily="34" charset="0"/>
              </a:rPr>
              <a:t>Dotazy</a:t>
            </a:r>
          </a:p>
        </p:txBody>
      </p:sp>
      <p:sp>
        <p:nvSpPr>
          <p:cNvPr id="3" name="Zástupný obsah 2">
            <a:extLst>
              <a:ext uri="{FF2B5EF4-FFF2-40B4-BE49-F238E27FC236}">
                <a16:creationId xmlns:a16="http://schemas.microsoft.com/office/drawing/2014/main" id="{7DFC3B59-70AD-CA90-7ACC-13FF1D270AF1}"/>
              </a:ext>
            </a:extLst>
          </p:cNvPr>
          <p:cNvSpPr>
            <a:spLocks noGrp="1"/>
          </p:cNvSpPr>
          <p:nvPr>
            <p:ph idx="1"/>
          </p:nvPr>
        </p:nvSpPr>
        <p:spPr>
          <a:xfrm>
            <a:off x="1809750" y="1152907"/>
            <a:ext cx="9694862" cy="4758315"/>
          </a:xfrm>
        </p:spPr>
        <p:txBody>
          <a:bodyPr>
            <a:normAutofit fontScale="70000" lnSpcReduction="20000"/>
          </a:bodyPr>
          <a:lstStyle/>
          <a:p>
            <a:pPr marL="342900" lvl="0" indent="-342900"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nespolupracující rodina, zákonní zástupci nejeví zájem o řešení problémového chování dítěte nebo o řešení jeho vzdělávacích potřeb, na snahy mateřské školy o schůzky nereagují, nepřebírají poštu apod. Při větším tlaku ze strany mateřské školy raději dítě nechávají doma a omlouvají ho. </a:t>
            </a:r>
            <a:r>
              <a:rPr lang="cs-CZ" sz="1800" i="1" kern="100" dirty="0">
                <a:effectLst/>
                <a:latin typeface="Arial" panose="020B0604020202020204" pitchFamily="34" charset="0"/>
                <a:ea typeface="Aptos" panose="020B0004020202020204" pitchFamily="34" charset="0"/>
                <a:cs typeface="Arial" panose="020B0604020202020204" pitchFamily="34" charset="0"/>
              </a:rPr>
              <a:t>Doporučený dopis se vhodí do schránky, tím je jasně prokazatelné, že rodiče obdrželi upozornění, pozvánku na schůzku, pak je možné toto vše doložit na OSPOD. Školské zařízení může i samo uspořádat případovou konferenci nebo setkání, proč se tak rodiče chovají, v čem je problém.</a:t>
            </a:r>
          </a:p>
          <a:p>
            <a:pPr marL="342900" lvl="0" indent="-342900"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notoričtí neplatiči – dluhy na školném, obědech – </a:t>
            </a:r>
            <a:r>
              <a:rPr lang="cs-CZ" sz="1800" i="1" kern="100" dirty="0">
                <a:effectLst/>
                <a:latin typeface="Arial" panose="020B0604020202020204" pitchFamily="34" charset="0"/>
                <a:ea typeface="Aptos" panose="020B0004020202020204" pitchFamily="34" charset="0"/>
                <a:cs typeface="Arial" panose="020B0604020202020204" pitchFamily="34" charset="0"/>
              </a:rPr>
              <a:t>poučení rodičů, navázání na SAS, finanční situaci OSPOD neřeší</a:t>
            </a:r>
          </a:p>
          <a:p>
            <a:pPr marL="342900" lvl="0" indent="-342900"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agresívní rodiče - </a:t>
            </a:r>
            <a:r>
              <a:rPr lang="cs-CZ" sz="1800" i="1" kern="100" dirty="0">
                <a:effectLst/>
                <a:latin typeface="Arial" panose="020B0604020202020204" pitchFamily="34" charset="0"/>
                <a:ea typeface="Aptos" panose="020B0004020202020204" pitchFamily="34" charset="0"/>
                <a:cs typeface="Arial" panose="020B0604020202020204" pitchFamily="34" charset="0"/>
              </a:rPr>
              <a:t>Striktně dodržovat školní řád, kde je stanoveno, jak se bude postupovat</a:t>
            </a:r>
          </a:p>
          <a:p>
            <a:pPr marL="342900" lvl="0" indent="-342900"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patrné finanční problémy – dítě chodí v nedostatečném oblečení, nemá vybavení pro pobyt venku (např. sáňky, pekáč, kolo, odrážedlo aj., v případě placených akcí (výletů, divadel) si rodiče raději nechávají dítě doma). – </a:t>
            </a:r>
            <a:r>
              <a:rPr lang="cs-CZ" sz="1800" i="1" kern="100" dirty="0">
                <a:effectLst/>
                <a:latin typeface="Arial" panose="020B0604020202020204" pitchFamily="34" charset="0"/>
                <a:ea typeface="Aptos" panose="020B0004020202020204" pitchFamily="34" charset="0"/>
                <a:cs typeface="Arial" panose="020B0604020202020204" pitchFamily="34" charset="0"/>
              </a:rPr>
              <a:t>Využít nadace, fond SRPŠ, charitu, SAS.</a:t>
            </a:r>
          </a:p>
          <a:p>
            <a:pPr marL="342900" lvl="0" indent="-342900"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v případech neshod rodičů – řešení vyzvedávání dětí, pověřování dalších osob k vyzvedávání dětí, podávání informací o dětech, setkávání dětí s druhým s rodičů, nebo třeba prarodiči na půdě  mateřské školy nebo na akcích mimo školu apod.- </a:t>
            </a:r>
            <a:r>
              <a:rPr lang="cs-CZ" sz="1800" i="1" kern="100" dirty="0">
                <a:effectLst/>
                <a:latin typeface="Arial" panose="020B0604020202020204" pitchFamily="34" charset="0"/>
                <a:ea typeface="Aptos" panose="020B0004020202020204" pitchFamily="34" charset="0"/>
                <a:cs typeface="Arial" panose="020B0604020202020204" pitchFamily="34" charset="0"/>
              </a:rPr>
              <a:t>Mělo by být stanoveno ve školním řádu, pokud nemají rodiče omezenou RO a umožňuje to rozvrh ve školce, na akcích to asi není vhodné.</a:t>
            </a:r>
          </a:p>
          <a:p>
            <a:pPr algn="just">
              <a:lnSpc>
                <a:spcPct val="107000"/>
              </a:lnSpc>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podezření, že rodiče dítě zanedbávají – špatná výživa, špatné chování či lhostejnost k dítěti, dítě vyzvedává pouze sourozenec nebo jiná osoba, stará se jen prarodič apod.   - </a:t>
            </a:r>
            <a:r>
              <a:rPr lang="cs-CZ" sz="1800" i="1" kern="100" dirty="0">
                <a:effectLst/>
                <a:latin typeface="Arial" panose="020B0604020202020204" pitchFamily="34" charset="0"/>
                <a:ea typeface="Aptos" panose="020B0004020202020204" pitchFamily="34" charset="0"/>
                <a:cs typeface="Arial" panose="020B0604020202020204" pitchFamily="34" charset="0"/>
              </a:rPr>
              <a:t>Doporučený dopis se vhodí do schránky, tím je jasně prokazatelné, že rodiče obdrželi upozornění, pozvánku na schůzku, pak je možné toto vše doložit na OSPOD. Školské zařízení může i samo uspořádat případovou konferenci nebo setkání, proč se tak rodiče chovají, v čem je problém.</a:t>
            </a:r>
          </a:p>
          <a:p>
            <a:pPr marL="342900" lvl="0" indent="-342900" algn="just">
              <a:lnSpc>
                <a:spcPct val="107000"/>
              </a:lnSpc>
              <a:spcAft>
                <a:spcPts val="800"/>
              </a:spcAft>
              <a:buFont typeface="Symbol" panose="05050102010706020507" pitchFamily="18" charset="2"/>
              <a:buChar char=""/>
            </a:pPr>
            <a:r>
              <a:rPr lang="cs-CZ" sz="1800" kern="100" dirty="0">
                <a:effectLst/>
                <a:latin typeface="Arial" panose="020B0604020202020204" pitchFamily="34" charset="0"/>
                <a:ea typeface="Aptos" panose="020B0004020202020204" pitchFamily="34" charset="0"/>
                <a:cs typeface="Arial" panose="020B0604020202020204" pitchFamily="34" charset="0"/>
              </a:rPr>
              <a:t>podezření z užívání návykových látek zákonnými zástupci, podezření z psychického onemocnění rodiče – vyplývá to zejména z chování při přebírání dětí, ale i z rozhovorů s dětmi. </a:t>
            </a:r>
            <a:r>
              <a:rPr lang="cs-CZ" sz="1800" i="1" kern="100" dirty="0">
                <a:effectLst/>
                <a:latin typeface="Arial" panose="020B0604020202020204" pitchFamily="34" charset="0"/>
                <a:ea typeface="Aptos" panose="020B0004020202020204" pitchFamily="34" charset="0"/>
                <a:cs typeface="Arial" panose="020B0604020202020204" pitchFamily="34" charset="0"/>
              </a:rPr>
              <a:t>Záleží na vyhodnocení školského zařízení, pokud by přebíral  rodič dítě pod vlivem jakýchkoliv návykových látek, tak dítě tomuto rodiči nepředat, kontaktovat další osobu, kterou má dítě uvedeno jako přebírající a tuto skutečnost nahlásit následně na OSPOD k dalšímu řešení.</a:t>
            </a:r>
          </a:p>
          <a:p>
            <a:endParaRPr lang="cs-CZ" dirty="0"/>
          </a:p>
        </p:txBody>
      </p:sp>
      <p:sp>
        <p:nvSpPr>
          <p:cNvPr id="4" name="Zástupný symbol pro datum 3">
            <a:extLst>
              <a:ext uri="{FF2B5EF4-FFF2-40B4-BE49-F238E27FC236}">
                <a16:creationId xmlns:a16="http://schemas.microsoft.com/office/drawing/2014/main" id="{3EE55855-DE96-182D-3D66-325A81FF036B}"/>
              </a:ext>
            </a:extLst>
          </p:cNvPr>
          <p:cNvSpPr>
            <a:spLocks noGrp="1"/>
          </p:cNvSpPr>
          <p:nvPr>
            <p:ph type="dt" sz="half" idx="10"/>
          </p:nvPr>
        </p:nvSpPr>
        <p:spPr/>
        <p:txBody>
          <a:bodyPr/>
          <a:lstStyle/>
          <a:p>
            <a:fld id="{4E24DF78-3E0E-4CD8-81D0-B98020A6AFF9}" type="datetime1">
              <a:rPr lang="cs-CZ" smtClean="0"/>
              <a:t>28.01.2026</a:t>
            </a:fld>
            <a:endParaRPr lang="en-US" dirty="0"/>
          </a:p>
        </p:txBody>
      </p:sp>
      <p:sp>
        <p:nvSpPr>
          <p:cNvPr id="5" name="Zástupný symbol pro zápatí 4">
            <a:extLst>
              <a:ext uri="{FF2B5EF4-FFF2-40B4-BE49-F238E27FC236}">
                <a16:creationId xmlns:a16="http://schemas.microsoft.com/office/drawing/2014/main" id="{5530D07D-65FD-1F4C-3FF4-74750B2AFAFE}"/>
              </a:ext>
            </a:extLst>
          </p:cNvPr>
          <p:cNvSpPr>
            <a:spLocks noGrp="1"/>
          </p:cNvSpPr>
          <p:nvPr>
            <p:ph type="ftr" sz="quarter" idx="11"/>
          </p:nvPr>
        </p:nvSpPr>
        <p:spPr/>
        <p:txBody>
          <a:bodyPr/>
          <a:lstStyle/>
          <a:p>
            <a:r>
              <a:rPr lang="en-US"/>
              <a:t>Krajský úřad Královéhradeckého kraje</a:t>
            </a:r>
            <a:endParaRPr lang="en-US" dirty="0"/>
          </a:p>
        </p:txBody>
      </p:sp>
      <p:sp>
        <p:nvSpPr>
          <p:cNvPr id="6" name="Zástupný symbol pro číslo snímku 5">
            <a:extLst>
              <a:ext uri="{FF2B5EF4-FFF2-40B4-BE49-F238E27FC236}">
                <a16:creationId xmlns:a16="http://schemas.microsoft.com/office/drawing/2014/main" id="{785A0092-3E82-504B-27A7-1D49B1C5045B}"/>
              </a:ext>
            </a:extLst>
          </p:cNvPr>
          <p:cNvSpPr>
            <a:spLocks noGrp="1"/>
          </p:cNvSpPr>
          <p:nvPr>
            <p:ph type="sldNum" sz="quarter" idx="12"/>
          </p:nvPr>
        </p:nvSpPr>
        <p:spPr/>
        <p:txBody>
          <a:bodyPr/>
          <a:lstStyle/>
          <a:p>
            <a:fld id="{6D22F896-40B5-4ADD-8801-0D06FADFA095}" type="slidenum">
              <a:rPr lang="en-US" smtClean="0"/>
              <a:pPr/>
              <a:t>21</a:t>
            </a:fld>
            <a:endParaRPr lang="en-US" dirty="0"/>
          </a:p>
        </p:txBody>
      </p:sp>
    </p:spTree>
    <p:extLst>
      <p:ext uri="{BB962C8B-B14F-4D97-AF65-F5344CB8AC3E}">
        <p14:creationId xmlns:p14="http://schemas.microsoft.com/office/powerpoint/2010/main" val="655529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30B4A14-4895-7587-0B36-AC2C1C67B35B}"/>
              </a:ext>
            </a:extLst>
          </p:cNvPr>
          <p:cNvSpPr>
            <a:spLocks noGrp="1"/>
          </p:cNvSpPr>
          <p:nvPr>
            <p:ph type="title"/>
          </p:nvPr>
        </p:nvSpPr>
        <p:spPr>
          <a:xfrm>
            <a:off x="1781175" y="624110"/>
            <a:ext cx="9723437" cy="1280890"/>
          </a:xfrm>
        </p:spPr>
        <p:txBody>
          <a:bodyPr/>
          <a:lstStyle/>
          <a:p>
            <a:r>
              <a:rPr lang="cs-CZ" sz="3600" dirty="0">
                <a:latin typeface="Arial" panose="020B0604020202020204" pitchFamily="34" charset="0"/>
                <a:cs typeface="Arial" panose="020B0604020202020204" pitchFamily="34" charset="0"/>
              </a:rPr>
              <a:t>Síťování aktérů okolo ohroženého dítěte</a:t>
            </a:r>
            <a:endParaRPr lang="cs-CZ" dirty="0">
              <a:latin typeface="Arial" panose="020B0604020202020204" pitchFamily="34" charset="0"/>
              <a:cs typeface="Arial" panose="020B0604020202020204" pitchFamily="34" charset="0"/>
            </a:endParaRPr>
          </a:p>
        </p:txBody>
      </p:sp>
      <p:sp>
        <p:nvSpPr>
          <p:cNvPr id="3" name="Zástupný obsah 2">
            <a:extLst>
              <a:ext uri="{FF2B5EF4-FFF2-40B4-BE49-F238E27FC236}">
                <a16:creationId xmlns:a16="http://schemas.microsoft.com/office/drawing/2014/main" id="{D0046E19-E2BE-ED78-714F-9BF45E3D017A}"/>
              </a:ext>
            </a:extLst>
          </p:cNvPr>
          <p:cNvSpPr>
            <a:spLocks noGrp="1"/>
          </p:cNvSpPr>
          <p:nvPr>
            <p:ph idx="1"/>
          </p:nvPr>
        </p:nvSpPr>
        <p:spPr>
          <a:xfrm>
            <a:off x="1781175" y="1524000"/>
            <a:ext cx="9723437" cy="4387222"/>
          </a:xfrm>
        </p:spPr>
        <p:txBody>
          <a:bodyPr>
            <a:normAutofit fontScale="85000" lnSpcReduction="10000"/>
          </a:bodyPr>
          <a:lstStyle/>
          <a:p>
            <a:pPr marL="0" indent="0">
              <a:lnSpc>
                <a:spcPct val="110000"/>
              </a:lnSpc>
              <a:buNone/>
            </a:pPr>
            <a:r>
              <a:rPr lang="cs-CZ" sz="1800" dirty="0">
                <a:latin typeface="Arial" panose="020B0604020202020204" pitchFamily="34" charset="0"/>
                <a:cs typeface="Arial" panose="020B0604020202020204" pitchFamily="34" charset="0"/>
              </a:rPr>
              <a:t>V rámci projektu oddělení sociálně-právní ochrany dětí KÚ KHK, </a:t>
            </a:r>
            <a:r>
              <a:rPr lang="cs-CZ" sz="1800" i="1" dirty="0">
                <a:latin typeface="Arial" panose="020B0604020202020204" pitchFamily="34" charset="0"/>
                <a:cs typeface="Arial" panose="020B0604020202020204" pitchFamily="34" charset="0"/>
              </a:rPr>
              <a:t>podpora zahájeného procesu deinstitucionalizace a transformace péče o ohrožené děti</a:t>
            </a:r>
            <a:r>
              <a:rPr lang="cs-CZ" sz="1800" dirty="0">
                <a:latin typeface="Arial" panose="020B0604020202020204" pitchFamily="34" charset="0"/>
                <a:cs typeface="Arial" panose="020B0604020202020204" pitchFamily="34" charset="0"/>
              </a:rPr>
              <a:t>, působí </a:t>
            </a:r>
            <a:r>
              <a:rPr lang="cs-CZ" sz="1800" b="1" dirty="0">
                <a:latin typeface="Arial" panose="020B0604020202020204" pitchFamily="34" charset="0"/>
                <a:cs typeface="Arial" panose="020B0604020202020204" pitchFamily="34" charset="0"/>
              </a:rPr>
              <a:t>síťař</a:t>
            </a:r>
            <a:r>
              <a:rPr lang="cs-CZ" sz="1800" dirty="0">
                <a:latin typeface="Arial" panose="020B0604020202020204" pitchFamily="34" charset="0"/>
                <a:cs typeface="Arial" panose="020B0604020202020204" pitchFamily="34" charset="0"/>
              </a:rPr>
              <a:t> jehož náplní je:</a:t>
            </a:r>
          </a:p>
          <a:p>
            <a:pPr marL="0" indent="0">
              <a:buNone/>
            </a:pPr>
            <a:endParaRPr lang="cs-CZ" sz="1800" dirty="0">
              <a:latin typeface="Arial" panose="020B0604020202020204" pitchFamily="34" charset="0"/>
              <a:cs typeface="Arial" panose="020B0604020202020204" pitchFamily="34" charset="0"/>
            </a:endParaRPr>
          </a:p>
          <a:p>
            <a:pPr>
              <a:buFont typeface="Wingdings" panose="05000000000000000000" pitchFamily="2" charset="2"/>
              <a:buChar char="§"/>
            </a:pPr>
            <a:r>
              <a:rPr lang="cs-CZ" sz="1800" dirty="0">
                <a:latin typeface="Arial" panose="020B0604020202020204" pitchFamily="34" charset="0"/>
                <a:cs typeface="Arial" panose="020B0604020202020204" pitchFamily="34" charset="0"/>
              </a:rPr>
              <a:t>propojovat odborníky, kteří se setkávají s ohroženým dítětem</a:t>
            </a:r>
          </a:p>
          <a:p>
            <a:pPr>
              <a:buFont typeface="Wingdings" panose="05000000000000000000" pitchFamily="2" charset="2"/>
              <a:buChar char="§"/>
            </a:pPr>
            <a:r>
              <a:rPr lang="cs-CZ" sz="1800" dirty="0">
                <a:latin typeface="Arial" panose="020B0604020202020204" pitchFamily="34" charset="0"/>
                <a:cs typeface="Arial" panose="020B0604020202020204" pitchFamily="34" charset="0"/>
              </a:rPr>
              <a:t>podporovat spolupráci a vnášet do spolupráce multidisciplinární přístup</a:t>
            </a:r>
          </a:p>
          <a:p>
            <a:pPr>
              <a:buFont typeface="Wingdings" panose="05000000000000000000" pitchFamily="2" charset="2"/>
              <a:buChar char="§"/>
            </a:pPr>
            <a:r>
              <a:rPr lang="cs-CZ" sz="1800" dirty="0">
                <a:latin typeface="Arial" panose="020B0604020202020204" pitchFamily="34" charset="0"/>
                <a:cs typeface="Arial" panose="020B0604020202020204" pitchFamily="34" charset="0"/>
              </a:rPr>
              <a:t>mapovat a informovat o aktuální nabídce služeb v síti</a:t>
            </a:r>
          </a:p>
          <a:p>
            <a:pPr>
              <a:buFont typeface="Wingdings" panose="05000000000000000000" pitchFamily="2" charset="2"/>
              <a:buChar char="§"/>
            </a:pPr>
            <a:r>
              <a:rPr lang="cs-CZ" sz="1800" dirty="0">
                <a:latin typeface="Arial" panose="020B0604020202020204" pitchFamily="34" charset="0"/>
                <a:cs typeface="Arial" panose="020B0604020202020204" pitchFamily="34" charset="0"/>
              </a:rPr>
              <a:t>předávat informace o regionálních službách a programech, které mohou aktéři rodinám doporučovat</a:t>
            </a:r>
          </a:p>
          <a:p>
            <a:pPr>
              <a:buFont typeface="Wingdings" panose="05000000000000000000" pitchFamily="2" charset="2"/>
              <a:buChar char="§"/>
            </a:pPr>
            <a:r>
              <a:rPr lang="cs-CZ" sz="1800" dirty="0">
                <a:latin typeface="Arial" panose="020B0604020202020204" pitchFamily="34" charset="0"/>
                <a:cs typeface="Arial" panose="020B0604020202020204" pitchFamily="34" charset="0"/>
              </a:rPr>
              <a:t>mapovat „bílá“ místa v síti a předávat informace vedení KÚ</a:t>
            </a:r>
          </a:p>
          <a:p>
            <a:pPr marL="0" indent="0">
              <a:buNone/>
            </a:pPr>
            <a:endParaRPr lang="cs-CZ" sz="2000" dirty="0">
              <a:latin typeface="Arial" panose="020B0604020202020204" pitchFamily="34" charset="0"/>
              <a:cs typeface="Arial" panose="020B0604020202020204" pitchFamily="34" charset="0"/>
            </a:endParaRPr>
          </a:p>
          <a:p>
            <a:pPr marL="0" indent="0">
              <a:buNone/>
            </a:pPr>
            <a:r>
              <a:rPr lang="cs-CZ" sz="1800" dirty="0">
                <a:latin typeface="Arial" panose="020B0604020202020204" pitchFamily="34" charset="0"/>
                <a:cs typeface="Arial" panose="020B0604020202020204" pitchFamily="34" charset="0"/>
              </a:rPr>
              <a:t>V případě potřeby se obracejte na kontakty:</a:t>
            </a:r>
          </a:p>
          <a:p>
            <a:pPr marL="0" indent="0">
              <a:buNone/>
            </a:pPr>
            <a:r>
              <a:rPr lang="cs-CZ" sz="1800" b="1">
                <a:latin typeface="Arial" panose="020B0604020202020204" pitchFamily="34" charset="0"/>
                <a:cs typeface="Arial" panose="020B0604020202020204" pitchFamily="34" charset="0"/>
              </a:rPr>
              <a:t>Markéta </a:t>
            </a:r>
            <a:r>
              <a:rPr lang="cs-CZ" sz="1800" b="1" dirty="0">
                <a:latin typeface="Arial" panose="020B0604020202020204" pitchFamily="34" charset="0"/>
                <a:cs typeface="Arial" panose="020B0604020202020204" pitchFamily="34" charset="0"/>
              </a:rPr>
              <a:t>Pavlová, projektový pracovník oddělení SPOD KÚ</a:t>
            </a:r>
          </a:p>
          <a:p>
            <a:pPr marL="0" indent="0">
              <a:buNone/>
            </a:pPr>
            <a:r>
              <a:rPr lang="cs-CZ" sz="1800" b="1" dirty="0">
                <a:latin typeface="Arial" panose="020B0604020202020204" pitchFamily="34" charset="0"/>
                <a:cs typeface="Arial" panose="020B0604020202020204" pitchFamily="34" charset="0"/>
              </a:rPr>
              <a:t>Mobil: 702 231 709</a:t>
            </a:r>
          </a:p>
          <a:p>
            <a:pPr marL="0" indent="0">
              <a:buNone/>
            </a:pPr>
            <a:r>
              <a:rPr lang="cs-CZ" sz="1800" b="1" dirty="0">
                <a:latin typeface="Arial" panose="020B0604020202020204" pitchFamily="34" charset="0"/>
                <a:cs typeface="Arial" panose="020B0604020202020204" pitchFamily="34" charset="0"/>
              </a:rPr>
              <a:t>Email: mpavlova@khk.cz</a:t>
            </a:r>
          </a:p>
          <a:p>
            <a:endParaRPr lang="cs-CZ" dirty="0"/>
          </a:p>
        </p:txBody>
      </p:sp>
      <p:sp>
        <p:nvSpPr>
          <p:cNvPr id="4" name="Zástupný symbol pro datum 3">
            <a:extLst>
              <a:ext uri="{FF2B5EF4-FFF2-40B4-BE49-F238E27FC236}">
                <a16:creationId xmlns:a16="http://schemas.microsoft.com/office/drawing/2014/main" id="{70EFBEB3-8AC3-FA04-DDCA-28162901895A}"/>
              </a:ext>
            </a:extLst>
          </p:cNvPr>
          <p:cNvSpPr>
            <a:spLocks noGrp="1"/>
          </p:cNvSpPr>
          <p:nvPr>
            <p:ph type="dt" sz="half" idx="10"/>
          </p:nvPr>
        </p:nvSpPr>
        <p:spPr/>
        <p:txBody>
          <a:bodyPr/>
          <a:lstStyle/>
          <a:p>
            <a:fld id="{4E24DF78-3E0E-4CD8-81D0-B98020A6AFF9}" type="datetime1">
              <a:rPr lang="cs-CZ" smtClean="0"/>
              <a:t>28.01.2026</a:t>
            </a:fld>
            <a:endParaRPr lang="en-US" dirty="0"/>
          </a:p>
        </p:txBody>
      </p:sp>
      <p:sp>
        <p:nvSpPr>
          <p:cNvPr id="5" name="Zástupný symbol pro zápatí 4">
            <a:extLst>
              <a:ext uri="{FF2B5EF4-FFF2-40B4-BE49-F238E27FC236}">
                <a16:creationId xmlns:a16="http://schemas.microsoft.com/office/drawing/2014/main" id="{E6C40157-3714-1E9D-898E-E27126C926EF}"/>
              </a:ext>
            </a:extLst>
          </p:cNvPr>
          <p:cNvSpPr>
            <a:spLocks noGrp="1"/>
          </p:cNvSpPr>
          <p:nvPr>
            <p:ph type="ftr" sz="quarter" idx="11"/>
          </p:nvPr>
        </p:nvSpPr>
        <p:spPr/>
        <p:txBody>
          <a:bodyPr/>
          <a:lstStyle/>
          <a:p>
            <a:r>
              <a:rPr lang="en-US"/>
              <a:t>Krajský úřad Královéhradeckého kraje</a:t>
            </a:r>
            <a:endParaRPr lang="en-US" dirty="0"/>
          </a:p>
        </p:txBody>
      </p:sp>
      <p:sp>
        <p:nvSpPr>
          <p:cNvPr id="6" name="Zástupný symbol pro číslo snímku 5">
            <a:extLst>
              <a:ext uri="{FF2B5EF4-FFF2-40B4-BE49-F238E27FC236}">
                <a16:creationId xmlns:a16="http://schemas.microsoft.com/office/drawing/2014/main" id="{CDCBF875-281B-F4C9-729B-AB135F949382}"/>
              </a:ext>
            </a:extLst>
          </p:cNvPr>
          <p:cNvSpPr>
            <a:spLocks noGrp="1"/>
          </p:cNvSpPr>
          <p:nvPr>
            <p:ph type="sldNum" sz="quarter" idx="12"/>
          </p:nvPr>
        </p:nvSpPr>
        <p:spPr/>
        <p:txBody>
          <a:bodyPr/>
          <a:lstStyle/>
          <a:p>
            <a:fld id="{6D22F896-40B5-4ADD-8801-0D06FADFA095}" type="slidenum">
              <a:rPr lang="en-US" smtClean="0"/>
              <a:pPr/>
              <a:t>22</a:t>
            </a:fld>
            <a:endParaRPr lang="en-US" dirty="0"/>
          </a:p>
        </p:txBody>
      </p:sp>
    </p:spTree>
    <p:extLst>
      <p:ext uri="{BB962C8B-B14F-4D97-AF65-F5344CB8AC3E}">
        <p14:creationId xmlns:p14="http://schemas.microsoft.com/office/powerpoint/2010/main" val="41793494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dpis 6">
            <a:extLst>
              <a:ext uri="{FF2B5EF4-FFF2-40B4-BE49-F238E27FC236}">
                <a16:creationId xmlns:a16="http://schemas.microsoft.com/office/drawing/2014/main" id="{81237A4C-E848-43B7-9DA4-BBE911B370BF}"/>
              </a:ext>
            </a:extLst>
          </p:cNvPr>
          <p:cNvSpPr>
            <a:spLocks noGrp="1"/>
          </p:cNvSpPr>
          <p:nvPr>
            <p:ph type="title"/>
          </p:nvPr>
        </p:nvSpPr>
        <p:spPr>
          <a:xfrm>
            <a:off x="1647825" y="685800"/>
            <a:ext cx="9496425" cy="5057775"/>
          </a:xfrm>
        </p:spPr>
        <p:txBody>
          <a:bodyPr>
            <a:normAutofit fontScale="90000"/>
          </a:bodyPr>
          <a:lstStyle/>
          <a:p>
            <a:pPr marL="0" indent="0">
              <a:buNone/>
            </a:pPr>
            <a:r>
              <a:rPr lang="cs-CZ" dirty="0"/>
              <a:t>                 „</a:t>
            </a:r>
            <a:r>
              <a:rPr lang="cs-CZ" dirty="0">
                <a:latin typeface="Arial" panose="020B0604020202020204" pitchFamily="34" charset="0"/>
                <a:cs typeface="Arial" panose="020B0604020202020204" pitchFamily="34" charset="0"/>
              </a:rPr>
              <a:t>Děkujeme za pozornost.“</a:t>
            </a:r>
            <a:br>
              <a:rPr lang="cs-CZ" dirty="0">
                <a:latin typeface="Arial" panose="020B0604020202020204" pitchFamily="34" charset="0"/>
                <a:cs typeface="Arial" panose="020B0604020202020204" pitchFamily="34" charset="0"/>
              </a:rPr>
            </a:br>
            <a:br>
              <a:rPr lang="cs-CZ"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Ing. Ivana Matoušová </a:t>
            </a:r>
            <a:br>
              <a:rPr lang="cs-CZ" sz="3100"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metodik SPOD KÚ</a:t>
            </a:r>
            <a:br>
              <a:rPr lang="cs-CZ" sz="3100" b="1"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Mobil: 702 212 399</a:t>
            </a:r>
            <a:br>
              <a:rPr lang="cs-CZ" sz="3100"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Email: </a:t>
            </a:r>
            <a:r>
              <a:rPr lang="cs-CZ" sz="3100" dirty="0">
                <a:solidFill>
                  <a:schemeClr val="tx1"/>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imatousova@khk.cz</a:t>
            </a:r>
            <a:br>
              <a:rPr lang="cs-CZ" sz="3100" dirty="0">
                <a:solidFill>
                  <a:schemeClr val="tx1"/>
                </a:solidFill>
                <a:latin typeface="Arial" panose="020B0604020202020204" pitchFamily="34" charset="0"/>
                <a:cs typeface="Arial" panose="020B0604020202020204" pitchFamily="34" charset="0"/>
              </a:rPr>
            </a:br>
            <a:br>
              <a:rPr lang="cs-CZ" sz="3100"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Mgr. Šárka Pelová </a:t>
            </a:r>
            <a:br>
              <a:rPr lang="cs-CZ" sz="3100"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metodik SPOD KÚ</a:t>
            </a:r>
            <a:br>
              <a:rPr lang="cs-CZ" sz="3100" b="1"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Mobil: 702 198 762</a:t>
            </a:r>
            <a:br>
              <a:rPr lang="cs-CZ" sz="3100" dirty="0">
                <a:latin typeface="Arial" panose="020B0604020202020204" pitchFamily="34" charset="0"/>
                <a:cs typeface="Arial" panose="020B0604020202020204" pitchFamily="34" charset="0"/>
              </a:rPr>
            </a:br>
            <a:r>
              <a:rPr lang="cs-CZ" sz="3100" dirty="0">
                <a:latin typeface="Arial" panose="020B0604020202020204" pitchFamily="34" charset="0"/>
                <a:cs typeface="Arial" panose="020B0604020202020204" pitchFamily="34" charset="0"/>
              </a:rPr>
              <a:t>Email</a:t>
            </a:r>
            <a:r>
              <a:rPr lang="cs-CZ" sz="3100">
                <a:latin typeface="Arial" panose="020B0604020202020204" pitchFamily="34" charset="0"/>
                <a:cs typeface="Arial" panose="020B0604020202020204" pitchFamily="34" charset="0"/>
              </a:rPr>
              <a:t>: </a:t>
            </a:r>
            <a:r>
              <a:rPr lang="cs-CZ" sz="3100">
                <a:solidFill>
                  <a:schemeClr val="tx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spelova@</a:t>
            </a:r>
            <a:r>
              <a:rPr lang="cs-CZ" sz="3100" dirty="0">
                <a:solidFill>
                  <a:schemeClr val="tx1"/>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khk.cz</a:t>
            </a:r>
            <a:br>
              <a:rPr lang="cs-CZ" sz="3100" dirty="0">
                <a:solidFill>
                  <a:schemeClr val="tx1"/>
                </a:solidFill>
                <a:latin typeface="Arial" panose="020B0604020202020204" pitchFamily="34" charset="0"/>
                <a:cs typeface="Arial" panose="020B0604020202020204" pitchFamily="34" charset="0"/>
              </a:rPr>
            </a:br>
            <a:br>
              <a:rPr lang="cs-CZ" sz="3100" dirty="0">
                <a:latin typeface="Arial" panose="020B0604020202020204" pitchFamily="34" charset="0"/>
                <a:cs typeface="Arial" panose="020B0604020202020204" pitchFamily="34" charset="0"/>
              </a:rPr>
            </a:br>
            <a:br>
              <a:rPr lang="cs-CZ" sz="3600" b="1" dirty="0">
                <a:latin typeface="Arial" panose="020B0604020202020204" pitchFamily="34" charset="0"/>
                <a:cs typeface="Arial" panose="020B0604020202020204" pitchFamily="34" charset="0"/>
              </a:rPr>
            </a:br>
            <a:endParaRPr lang="cs-CZ" dirty="0">
              <a:latin typeface="Arial" panose="020B0604020202020204" pitchFamily="34" charset="0"/>
              <a:cs typeface="Arial" panose="020B0604020202020204" pitchFamily="34" charset="0"/>
            </a:endParaRPr>
          </a:p>
        </p:txBody>
      </p:sp>
      <p:sp>
        <p:nvSpPr>
          <p:cNvPr id="5" name="Zástupný symbol pro zápatí 4">
            <a:extLst>
              <a:ext uri="{FF2B5EF4-FFF2-40B4-BE49-F238E27FC236}">
                <a16:creationId xmlns:a16="http://schemas.microsoft.com/office/drawing/2014/main" id="{FBFCAB27-0261-404D-9F4C-FAA30B74CC1C}"/>
              </a:ext>
            </a:extLst>
          </p:cNvPr>
          <p:cNvSpPr>
            <a:spLocks noGrp="1"/>
          </p:cNvSpPr>
          <p:nvPr>
            <p:ph type="ftr" sz="quarter" idx="11"/>
          </p:nvPr>
        </p:nvSpPr>
        <p:spPr>
          <a:xfrm>
            <a:off x="1432350" y="6169743"/>
            <a:ext cx="6297612" cy="688257"/>
          </a:xfrm>
        </p:spPr>
        <p:txBody>
          <a:bodyPr/>
          <a:lstStyle/>
          <a:p>
            <a:r>
              <a:rPr lang="en-US" sz="900" dirty="0" err="1"/>
              <a:t>Krajský</a:t>
            </a:r>
            <a:r>
              <a:rPr lang="en-US" sz="900" dirty="0"/>
              <a:t> </a:t>
            </a:r>
            <a:r>
              <a:rPr lang="en-US" sz="900" dirty="0" err="1"/>
              <a:t>úřad</a:t>
            </a:r>
            <a:r>
              <a:rPr lang="en-US" sz="900" dirty="0"/>
              <a:t> </a:t>
            </a:r>
            <a:r>
              <a:rPr lang="en-US" sz="900" dirty="0" err="1"/>
              <a:t>Královéhradeckého</a:t>
            </a:r>
            <a:r>
              <a:rPr lang="en-US" sz="900" dirty="0"/>
              <a:t> </a:t>
            </a:r>
            <a:r>
              <a:rPr lang="en-US" sz="900" dirty="0" err="1"/>
              <a:t>kraje</a:t>
            </a:r>
            <a:r>
              <a:rPr lang="cs-CZ" sz="900"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1B14F343-9BDF-492B-BD0E-CABB7B4A2B4F}"/>
              </a:ext>
            </a:extLst>
          </p:cNvPr>
          <p:cNvSpPr>
            <a:spLocks noGrp="1"/>
          </p:cNvSpPr>
          <p:nvPr>
            <p:ph type="sldNum" sz="quarter" idx="12"/>
          </p:nvPr>
        </p:nvSpPr>
        <p:spPr/>
        <p:txBody>
          <a:bodyPr/>
          <a:lstStyle/>
          <a:p>
            <a:fld id="{6D22F896-40B5-4ADD-8801-0D06FADFA095}" type="slidenum">
              <a:rPr lang="en-US" smtClean="0"/>
              <a:pPr/>
              <a:t>23</a:t>
            </a:fld>
            <a:endParaRPr lang="en-US" dirty="0"/>
          </a:p>
        </p:txBody>
      </p:sp>
    </p:spTree>
    <p:extLst>
      <p:ext uri="{BB962C8B-B14F-4D97-AF65-F5344CB8AC3E}">
        <p14:creationId xmlns:p14="http://schemas.microsoft.com/office/powerpoint/2010/main" val="1155463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7AAE6FB-C903-43C0-B077-3B101C96CF70}"/>
              </a:ext>
            </a:extLst>
          </p:cNvPr>
          <p:cNvSpPr>
            <a:spLocks noGrp="1"/>
          </p:cNvSpPr>
          <p:nvPr>
            <p:ph type="title"/>
          </p:nvPr>
        </p:nvSpPr>
        <p:spPr>
          <a:xfrm>
            <a:off x="1606378" y="502508"/>
            <a:ext cx="10053810" cy="922638"/>
          </a:xfrm>
        </p:spPr>
        <p:txBody>
          <a:bodyPr>
            <a:normAutofit fontScale="90000"/>
          </a:bodyPr>
          <a:lstStyle/>
          <a:p>
            <a:r>
              <a:rPr lang="cs-CZ" sz="3100" b="1" u="sng" dirty="0">
                <a:latin typeface="Arial" panose="020B0604020202020204" pitchFamily="34" charset="0"/>
                <a:cs typeface="Arial" panose="020B0604020202020204" pitchFamily="34" charset="0"/>
              </a:rPr>
              <a:t>Zákon č. 359/1999 Sb., o sociálně-právní ochraně dětí ve znění pozdějších předpisů: </a:t>
            </a:r>
            <a:br>
              <a:rPr lang="cs-CZ" b="1" u="sng" dirty="0">
                <a:latin typeface="Arial" panose="020B0604020202020204" pitchFamily="34" charset="0"/>
                <a:cs typeface="Arial" panose="020B0604020202020204" pitchFamily="34" charset="0"/>
              </a:rPr>
            </a:br>
            <a:endParaRPr lang="cs-CZ" dirty="0"/>
          </a:p>
        </p:txBody>
      </p:sp>
      <p:sp>
        <p:nvSpPr>
          <p:cNvPr id="3" name="Zástupný symbol pro obsah 2">
            <a:extLst>
              <a:ext uri="{FF2B5EF4-FFF2-40B4-BE49-F238E27FC236}">
                <a16:creationId xmlns:a16="http://schemas.microsoft.com/office/drawing/2014/main" id="{AA4D730D-7FF6-43DB-B1F1-8FB9F8A53D02}"/>
              </a:ext>
            </a:extLst>
          </p:cNvPr>
          <p:cNvSpPr>
            <a:spLocks noGrp="1"/>
          </p:cNvSpPr>
          <p:nvPr>
            <p:ph idx="1"/>
          </p:nvPr>
        </p:nvSpPr>
        <p:spPr>
          <a:xfrm>
            <a:off x="1060291" y="1494312"/>
            <a:ext cx="10684476" cy="4778669"/>
          </a:xfrm>
        </p:spPr>
        <p:txBody>
          <a:bodyPr>
            <a:normAutofit/>
          </a:bodyPr>
          <a:lstStyle/>
          <a:p>
            <a:r>
              <a:rPr lang="cs-CZ" sz="2000" dirty="0">
                <a:latin typeface="Arial" panose="020B0604020202020204" pitchFamily="34" charset="0"/>
                <a:cs typeface="Arial" panose="020B0604020202020204" pitchFamily="34" charset="0"/>
              </a:rPr>
              <a:t>§1 odst. 2 - sociálně-právní ochranou dětí (dále jen "sociálně-právní ochrana") se rozumí zejména: </a:t>
            </a:r>
          </a:p>
          <a:p>
            <a:pPr lvl="2"/>
            <a:r>
              <a:rPr lang="cs-CZ" sz="1600" dirty="0">
                <a:latin typeface="Arial" panose="020B0604020202020204" pitchFamily="34" charset="0"/>
                <a:cs typeface="Arial" panose="020B0604020202020204" pitchFamily="34" charset="0"/>
              </a:rPr>
              <a:t>a) ochrana práva dítěte na příznivý vývoj a řádnou výchovu, </a:t>
            </a:r>
          </a:p>
          <a:p>
            <a:pPr lvl="2"/>
            <a:r>
              <a:rPr lang="cs-CZ" sz="1600" dirty="0">
                <a:latin typeface="Arial" panose="020B0604020202020204" pitchFamily="34" charset="0"/>
                <a:cs typeface="Arial" panose="020B0604020202020204" pitchFamily="34" charset="0"/>
              </a:rPr>
              <a:t>b) ochrana oprávněných zájmů dítěte, včetně ochrany jeho jmění, </a:t>
            </a:r>
          </a:p>
          <a:p>
            <a:pPr lvl="2"/>
            <a:r>
              <a:rPr lang="cs-CZ" sz="1600" dirty="0">
                <a:latin typeface="Arial" panose="020B0604020202020204" pitchFamily="34" charset="0"/>
                <a:cs typeface="Arial" panose="020B0604020202020204" pitchFamily="34" charset="0"/>
              </a:rPr>
              <a:t>c) působení směřující k obnovení narušených funkcí rodiny, </a:t>
            </a:r>
          </a:p>
          <a:p>
            <a:pPr lvl="2"/>
            <a:r>
              <a:rPr lang="cs-CZ" sz="1600" dirty="0">
                <a:latin typeface="Arial" panose="020B0604020202020204" pitchFamily="34" charset="0"/>
                <a:cs typeface="Arial" panose="020B0604020202020204" pitchFamily="34" charset="0"/>
              </a:rPr>
              <a:t>d) zabezpečení náhradního rodinného prostředí pro dítě, které nemůže být trvale nebo dočasně vychováváno ve vlastní rodině.</a:t>
            </a:r>
          </a:p>
          <a:p>
            <a:pPr algn="just"/>
            <a:r>
              <a:rPr lang="cs-CZ" sz="2000" dirty="0">
                <a:latin typeface="Arial" panose="020B0604020202020204" pitchFamily="34" charset="0"/>
                <a:cs typeface="Arial" panose="020B0604020202020204" pitchFamily="34" charset="0"/>
              </a:rPr>
              <a:t>Orgány s obecnou působností na úseku ochrany dítěte jsou soudy a orgány určené zákonem o SPOD, tj. Ministerstvo práce a sociálních věcí, krajské, obecní úřady obcí s rozšířenou působností </a:t>
            </a:r>
            <a:r>
              <a:rPr lang="cs-CZ" sz="2000" b="1" dirty="0">
                <a:latin typeface="Arial" panose="020B0604020202020204" pitchFamily="34" charset="0"/>
                <a:cs typeface="Arial" panose="020B0604020202020204" pitchFamily="34" charset="0"/>
              </a:rPr>
              <a:t>(OSPOD), </a:t>
            </a:r>
            <a:r>
              <a:rPr lang="cs-CZ" sz="2000" dirty="0">
                <a:latin typeface="Arial" panose="020B0604020202020204" pitchFamily="34" charset="0"/>
                <a:cs typeface="Arial" panose="020B0604020202020204" pitchFamily="34" charset="0"/>
              </a:rPr>
              <a:t>obecní úřady a ve vztahu k zahraničí Úřad pro mezinárodněprávní ochranu dětí v Brně. </a:t>
            </a:r>
          </a:p>
          <a:p>
            <a:pPr algn="just"/>
            <a:r>
              <a:rPr lang="cs-CZ" sz="2000" dirty="0">
                <a:latin typeface="Arial" panose="020B0604020202020204" pitchFamily="34" charset="0"/>
                <a:cs typeface="Arial" panose="020B0604020202020204" pitchFamily="34" charset="0"/>
              </a:rPr>
              <a:t>Sociálně-právní ochranu dětí zabezpečují též kraje a obce v samostatné působnosti a fyzické a právnické osoby, pokud obdrží pověření k výkonu sociálně právní ochrany.</a:t>
            </a:r>
          </a:p>
          <a:p>
            <a:endParaRPr lang="cs-CZ" sz="2000" dirty="0">
              <a:latin typeface="Arial" panose="020B0604020202020204" pitchFamily="34" charset="0"/>
              <a:cs typeface="Arial" panose="020B0604020202020204" pitchFamily="34" charset="0"/>
            </a:endParaRPr>
          </a:p>
        </p:txBody>
      </p:sp>
      <p:sp>
        <p:nvSpPr>
          <p:cNvPr id="5" name="Zástupný symbol pro zápatí 4">
            <a:extLst>
              <a:ext uri="{FF2B5EF4-FFF2-40B4-BE49-F238E27FC236}">
                <a16:creationId xmlns:a16="http://schemas.microsoft.com/office/drawing/2014/main" id="{0454F0FF-0D45-4108-AD41-BAA98D3E5DB7}"/>
              </a:ext>
            </a:extLst>
          </p:cNvPr>
          <p:cNvSpPr>
            <a:spLocks noGrp="1"/>
          </p:cNvSpPr>
          <p:nvPr>
            <p:ph type="ftr" sz="quarter" idx="11"/>
          </p:nvPr>
        </p:nvSpPr>
        <p:spPr>
          <a:xfrm>
            <a:off x="1401113" y="6468745"/>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B436EC52-ED60-4062-BEC1-9650DA433E2F}"/>
              </a:ext>
            </a:extLst>
          </p:cNvPr>
          <p:cNvSpPr>
            <a:spLocks noGrp="1"/>
          </p:cNvSpPr>
          <p:nvPr>
            <p:ph type="sldNum" sz="quarter" idx="12"/>
          </p:nvPr>
        </p:nvSpPr>
        <p:spPr/>
        <p:txBody>
          <a:bodyPr/>
          <a:lstStyle/>
          <a:p>
            <a:fld id="{6D22F896-40B5-4ADD-8801-0D06FADFA095}" type="slidenum">
              <a:rPr lang="en-US" smtClean="0"/>
              <a:pPr/>
              <a:t>3</a:t>
            </a:fld>
            <a:endParaRPr lang="en-US" dirty="0"/>
          </a:p>
        </p:txBody>
      </p:sp>
    </p:spTree>
    <p:extLst>
      <p:ext uri="{BB962C8B-B14F-4D97-AF65-F5344CB8AC3E}">
        <p14:creationId xmlns:p14="http://schemas.microsoft.com/office/powerpoint/2010/main" val="2185979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22E3032-BA79-4805-9FB6-D632A761CB2A}"/>
              </a:ext>
            </a:extLst>
          </p:cNvPr>
          <p:cNvSpPr>
            <a:spLocks noGrp="1"/>
          </p:cNvSpPr>
          <p:nvPr>
            <p:ph type="title"/>
          </p:nvPr>
        </p:nvSpPr>
        <p:spPr>
          <a:xfrm>
            <a:off x="1787611" y="617838"/>
            <a:ext cx="7486391" cy="1312562"/>
          </a:xfrm>
        </p:spPr>
        <p:txBody>
          <a:bodyPr/>
          <a:lstStyle/>
          <a:p>
            <a:r>
              <a:rPr lang="cs-CZ" dirty="0">
                <a:latin typeface="Arial" panose="020B0604020202020204" pitchFamily="34" charset="0"/>
                <a:cs typeface="Arial" panose="020B0604020202020204" pitchFamily="34" charset="0"/>
              </a:rPr>
              <a:t>Základní teze:</a:t>
            </a:r>
            <a:br>
              <a:rPr lang="cs-CZ" dirty="0">
                <a:latin typeface="Arial" panose="020B0604020202020204" pitchFamily="34" charset="0"/>
                <a:cs typeface="Arial" panose="020B0604020202020204" pitchFamily="34" charset="0"/>
              </a:rPr>
            </a:br>
            <a:endParaRPr lang="cs-CZ" dirty="0"/>
          </a:p>
        </p:txBody>
      </p:sp>
      <p:sp>
        <p:nvSpPr>
          <p:cNvPr id="3" name="Zástupný symbol pro obsah 2">
            <a:extLst>
              <a:ext uri="{FF2B5EF4-FFF2-40B4-BE49-F238E27FC236}">
                <a16:creationId xmlns:a16="http://schemas.microsoft.com/office/drawing/2014/main" id="{36F54902-7EE5-44F8-8CDD-463A8C9F8867}"/>
              </a:ext>
            </a:extLst>
          </p:cNvPr>
          <p:cNvSpPr>
            <a:spLocks noGrp="1"/>
          </p:cNvSpPr>
          <p:nvPr>
            <p:ph idx="1"/>
          </p:nvPr>
        </p:nvSpPr>
        <p:spPr>
          <a:xfrm>
            <a:off x="1171576" y="1930400"/>
            <a:ext cx="10336684" cy="4309762"/>
          </a:xfrm>
        </p:spPr>
        <p:txBody>
          <a:bodyPr>
            <a:normAutofit lnSpcReduction="10000"/>
          </a:bodyPr>
          <a:lstStyle/>
          <a:p>
            <a:pPr algn="just">
              <a:spcAft>
                <a:spcPts val="600"/>
              </a:spcAft>
              <a:defRPr/>
            </a:pPr>
            <a:r>
              <a:rPr lang="cs-CZ" sz="2600" dirty="0">
                <a:latin typeface="Arial" panose="020B0604020202020204" pitchFamily="34" charset="0"/>
                <a:cs typeface="Arial" panose="020B0604020202020204" pitchFamily="34" charset="0"/>
              </a:rPr>
              <a:t>Mezi základní práva dítěte patří </a:t>
            </a:r>
            <a:r>
              <a:rPr lang="cs-CZ" sz="2600" b="1" dirty="0">
                <a:latin typeface="Arial" panose="020B0604020202020204" pitchFamily="34" charset="0"/>
                <a:cs typeface="Arial" panose="020B0604020202020204" pitchFamily="34" charset="0"/>
              </a:rPr>
              <a:t>právo na autonomii rodiny </a:t>
            </a:r>
            <a:r>
              <a:rPr lang="cs-CZ" sz="2600" dirty="0">
                <a:latin typeface="Arial" panose="020B0604020202020204" pitchFamily="34" charset="0"/>
                <a:cs typeface="Arial" panose="020B0604020202020204" pitchFamily="34" charset="0"/>
              </a:rPr>
              <a:t>a na to, aby </a:t>
            </a:r>
            <a:r>
              <a:rPr lang="cs-CZ" sz="2600" b="1" dirty="0">
                <a:latin typeface="Arial" panose="020B0604020202020204" pitchFamily="34" charset="0"/>
                <a:cs typeface="Arial" panose="020B0604020202020204" pitchFamily="34" charset="0"/>
              </a:rPr>
              <a:t>primární odpovědnost </a:t>
            </a:r>
            <a:r>
              <a:rPr lang="cs-CZ" sz="2600" dirty="0">
                <a:latin typeface="Arial" panose="020B0604020202020204" pitchFamily="34" charset="0"/>
                <a:cs typeface="Arial" panose="020B0604020202020204" pitchFamily="34" charset="0"/>
              </a:rPr>
              <a:t>za zajištění péče o něj a jeho ochrany </a:t>
            </a:r>
            <a:r>
              <a:rPr lang="cs-CZ" sz="2600" b="1" dirty="0">
                <a:latin typeface="Arial" panose="020B0604020202020204" pitchFamily="34" charset="0"/>
                <a:cs typeface="Arial" panose="020B0604020202020204" pitchFamily="34" charset="0"/>
              </a:rPr>
              <a:t>nesli jeho rodiče </a:t>
            </a:r>
            <a:r>
              <a:rPr lang="cs-CZ" sz="2600" dirty="0">
                <a:latin typeface="Arial" panose="020B0604020202020204" pitchFamily="34" charset="0"/>
                <a:cs typeface="Arial" panose="020B0604020202020204" pitchFamily="34" charset="0"/>
              </a:rPr>
              <a:t>(čl. 5, čl. 18 odst. 1 a čl. 27 odst. 2 Úmluvy o právech dítěte).</a:t>
            </a:r>
          </a:p>
          <a:p>
            <a:pPr algn="just">
              <a:spcAft>
                <a:spcPts val="600"/>
              </a:spcAft>
              <a:defRPr/>
            </a:pPr>
            <a:r>
              <a:rPr lang="cs-CZ" sz="2400" u="sng" dirty="0">
                <a:solidFill>
                  <a:schemeClr val="tx1"/>
                </a:solidFill>
                <a:latin typeface="Arial" panose="020B0604020202020204" pitchFamily="34" charset="0"/>
                <a:cs typeface="Arial" panose="020B0604020202020204" pitchFamily="34" charset="0"/>
              </a:rPr>
              <a:t>Veřejnoprávní ochrana dítěte nastupuje až v okamžiku</a:t>
            </a:r>
            <a:r>
              <a:rPr lang="cs-CZ" sz="2400" dirty="0">
                <a:solidFill>
                  <a:schemeClr val="tx1"/>
                </a:solidFill>
                <a:latin typeface="Arial" panose="020B0604020202020204" pitchFamily="34" charset="0"/>
                <a:cs typeface="Arial" panose="020B0604020202020204" pitchFamily="34" charset="0"/>
              </a:rPr>
              <a:t>, kdy rodiče nezvládají zajistit ochranu příznivého vývoje dítěte před nepřiměřeným ohrožením:</a:t>
            </a:r>
          </a:p>
          <a:p>
            <a:pPr marL="742950" indent="-114300" algn="just">
              <a:spcAft>
                <a:spcPts val="600"/>
              </a:spcAft>
              <a:defRPr/>
            </a:pPr>
            <a:r>
              <a:rPr lang="cs-CZ" sz="2400" dirty="0">
                <a:solidFill>
                  <a:srgbClr val="FF0000"/>
                </a:solidFill>
                <a:latin typeface="Arial" panose="020B0604020202020204" pitchFamily="34" charset="0"/>
                <a:cs typeface="Arial" panose="020B0604020202020204" pitchFamily="34" charset="0"/>
              </a:rPr>
              <a:t>samostatně,</a:t>
            </a:r>
          </a:p>
          <a:p>
            <a:pPr lvl="1" indent="-114300"/>
            <a:r>
              <a:rPr lang="cs-CZ" sz="2400" dirty="0">
                <a:solidFill>
                  <a:srgbClr val="FF0000"/>
                </a:solidFill>
                <a:latin typeface="Arial" panose="020B0604020202020204" pitchFamily="34" charset="0"/>
                <a:cs typeface="Arial" panose="020B0604020202020204" pitchFamily="34" charset="0"/>
              </a:rPr>
              <a:t>s neformální podporou dalších členů své rodiny či svých přátel,</a:t>
            </a:r>
          </a:p>
          <a:p>
            <a:pPr lvl="1" indent="-114300"/>
            <a:r>
              <a:rPr lang="cs-CZ" sz="2400" dirty="0">
                <a:solidFill>
                  <a:srgbClr val="FF0000"/>
                </a:solidFill>
                <a:latin typeface="Arial" panose="020B0604020202020204" pitchFamily="34" charset="0"/>
                <a:cs typeface="Arial" panose="020B0604020202020204" pitchFamily="34" charset="0"/>
              </a:rPr>
              <a:t>s profesionální podporou různých druhů služeb.</a:t>
            </a:r>
          </a:p>
          <a:p>
            <a:pPr lvl="1" algn="just">
              <a:spcAft>
                <a:spcPts val="600"/>
              </a:spcAft>
              <a:defRPr/>
            </a:pPr>
            <a:endParaRPr lang="cs-CZ" sz="2400" dirty="0">
              <a:latin typeface="Arial" panose="020B0604020202020204" pitchFamily="34" charset="0"/>
              <a:cs typeface="Arial" panose="020B0604020202020204" pitchFamily="34" charset="0"/>
            </a:endParaRPr>
          </a:p>
          <a:p>
            <a:endParaRPr lang="cs-CZ" dirty="0"/>
          </a:p>
        </p:txBody>
      </p:sp>
      <p:sp>
        <p:nvSpPr>
          <p:cNvPr id="5" name="Zástupný symbol pro zápatí 4">
            <a:extLst>
              <a:ext uri="{FF2B5EF4-FFF2-40B4-BE49-F238E27FC236}">
                <a16:creationId xmlns:a16="http://schemas.microsoft.com/office/drawing/2014/main" id="{561C6340-E777-44AB-B3EE-61B091F46894}"/>
              </a:ext>
            </a:extLst>
          </p:cNvPr>
          <p:cNvSpPr>
            <a:spLocks noGrp="1"/>
          </p:cNvSpPr>
          <p:nvPr>
            <p:ph type="ftr" sz="quarter" idx="11"/>
          </p:nvPr>
        </p:nvSpPr>
        <p:spPr>
          <a:xfrm>
            <a:off x="1415605" y="6240163"/>
            <a:ext cx="6297612" cy="617838"/>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D79768EF-4027-4998-B7A3-AF2BAB971470}"/>
              </a:ext>
            </a:extLst>
          </p:cNvPr>
          <p:cNvSpPr>
            <a:spLocks noGrp="1"/>
          </p:cNvSpPr>
          <p:nvPr>
            <p:ph type="sldNum" sz="quarter" idx="12"/>
          </p:nvPr>
        </p:nvSpPr>
        <p:spPr/>
        <p:txBody>
          <a:bodyPr/>
          <a:lstStyle/>
          <a:p>
            <a:fld id="{6D22F896-40B5-4ADD-8801-0D06FADFA095}" type="slidenum">
              <a:rPr lang="en-US" smtClean="0"/>
              <a:pPr/>
              <a:t>4</a:t>
            </a:fld>
            <a:endParaRPr lang="en-US" dirty="0"/>
          </a:p>
        </p:txBody>
      </p:sp>
    </p:spTree>
    <p:extLst>
      <p:ext uri="{BB962C8B-B14F-4D97-AF65-F5344CB8AC3E}">
        <p14:creationId xmlns:p14="http://schemas.microsoft.com/office/powerpoint/2010/main" val="2857583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59A763A-10B7-48B7-B25A-B6E6B9B37336}"/>
              </a:ext>
            </a:extLst>
          </p:cNvPr>
          <p:cNvSpPr>
            <a:spLocks noGrp="1"/>
          </p:cNvSpPr>
          <p:nvPr>
            <p:ph type="title"/>
          </p:nvPr>
        </p:nvSpPr>
        <p:spPr>
          <a:xfrm>
            <a:off x="1754659" y="667265"/>
            <a:ext cx="7924799" cy="972066"/>
          </a:xfrm>
        </p:spPr>
        <p:txBody>
          <a:bodyPr>
            <a:normAutofit/>
          </a:bodyPr>
          <a:lstStyle/>
          <a:p>
            <a:r>
              <a:rPr lang="cs-CZ" sz="3200" b="1" dirty="0">
                <a:solidFill>
                  <a:schemeClr val="accent1">
                    <a:lumMod val="60000"/>
                    <a:lumOff val="40000"/>
                  </a:schemeClr>
                </a:solidFill>
                <a:latin typeface="Arial" panose="020B0604020202020204" pitchFamily="34" charset="0"/>
                <a:cs typeface="Arial" panose="020B0604020202020204" pitchFamily="34" charset="0"/>
              </a:rPr>
              <a:t>K autonomii rodiny</a:t>
            </a:r>
            <a:endParaRPr lang="cs-CZ" sz="3200" dirty="0">
              <a:solidFill>
                <a:schemeClr val="accent1">
                  <a:lumMod val="60000"/>
                  <a:lumOff val="40000"/>
                </a:schemeClr>
              </a:solidFill>
            </a:endParaRPr>
          </a:p>
        </p:txBody>
      </p:sp>
      <p:sp>
        <p:nvSpPr>
          <p:cNvPr id="3" name="Zástupný symbol pro obsah 2">
            <a:extLst>
              <a:ext uri="{FF2B5EF4-FFF2-40B4-BE49-F238E27FC236}">
                <a16:creationId xmlns:a16="http://schemas.microsoft.com/office/drawing/2014/main" id="{E3BE12E6-00C4-473E-9A19-B74D35849EC3}"/>
              </a:ext>
            </a:extLst>
          </p:cNvPr>
          <p:cNvSpPr>
            <a:spLocks noGrp="1"/>
          </p:cNvSpPr>
          <p:nvPr>
            <p:ph idx="1"/>
          </p:nvPr>
        </p:nvSpPr>
        <p:spPr>
          <a:xfrm>
            <a:off x="1475240" y="1548714"/>
            <a:ext cx="10486101" cy="5165124"/>
          </a:xfrm>
        </p:spPr>
        <p:txBody>
          <a:bodyPr>
            <a:normAutofit/>
          </a:bodyPr>
          <a:lstStyle/>
          <a:p>
            <a:pPr algn="just"/>
            <a:r>
              <a:rPr lang="cs-CZ" sz="2400" i="1" dirty="0">
                <a:latin typeface="Arial" panose="020B0604020202020204" pitchFamily="34" charset="0"/>
                <a:cs typeface="Arial" panose="020B0604020202020204" pitchFamily="34" charset="0"/>
              </a:rPr>
              <a:t>„Společnost musí být ochotná </a:t>
            </a:r>
            <a:r>
              <a:rPr lang="cs-CZ" sz="2400" b="1" i="1" dirty="0">
                <a:latin typeface="Arial" panose="020B0604020202020204" pitchFamily="34" charset="0"/>
                <a:cs typeface="Arial" panose="020B0604020202020204" pitchFamily="34" charset="0"/>
              </a:rPr>
              <a:t>tolerovat velmi různé standardy rodičovství</a:t>
            </a:r>
            <a:r>
              <a:rPr lang="cs-CZ" sz="2400" i="1" dirty="0">
                <a:latin typeface="Arial" panose="020B0604020202020204" pitchFamily="34" charset="0"/>
                <a:cs typeface="Arial" panose="020B0604020202020204" pitchFamily="34" charset="0"/>
              </a:rPr>
              <a:t>, včetně [rodičovství] excentrického, sotva adekvátního či nekonzistentního. Z toho vyplývá, že děti budou mít nevyhnutelně jak velmi rozdílné zkušenosti se svými rodiči, tak [budou zažívat] nerovné důsledky z toho vyplývající. To znamená, že některé děti budou zažívat znevýhodnění a újmu, zatímco jiné budou prospívat v milující atmosféře bezpečí a emocionální stability. Toto jsou důsledky naší omylné humanity a </a:t>
            </a:r>
            <a:r>
              <a:rPr lang="cs-CZ" sz="2400" b="1" i="1" dirty="0">
                <a:latin typeface="Arial" panose="020B0604020202020204" pitchFamily="34" charset="0"/>
                <a:cs typeface="Arial" panose="020B0604020202020204" pitchFamily="34" charset="0"/>
              </a:rPr>
              <a:t>není úkolem státu ušetřit děti všech důsledků defektního rodičovství</a:t>
            </a:r>
            <a:r>
              <a:rPr lang="cs-CZ" sz="2400" i="1" dirty="0">
                <a:latin typeface="Arial" panose="020B0604020202020204" pitchFamily="34" charset="0"/>
                <a:cs typeface="Arial" panose="020B0604020202020204" pitchFamily="34" charset="0"/>
              </a:rPr>
              <a:t>. To by jednoduše nebylo jakkoli proveditelné.“ </a:t>
            </a:r>
          </a:p>
          <a:p>
            <a:pPr marL="0" indent="0" algn="r">
              <a:buNone/>
            </a:pPr>
            <a:r>
              <a:rPr lang="cs-CZ" dirty="0">
                <a:latin typeface="Arial" panose="020B0604020202020204" pitchFamily="34" charset="0"/>
                <a:cs typeface="Arial" panose="020B0604020202020204" pitchFamily="34" charset="0"/>
              </a:rPr>
              <a:t>Re L (Care: </a:t>
            </a:r>
            <a:r>
              <a:rPr lang="cs-CZ" dirty="0" err="1">
                <a:latin typeface="Arial" panose="020B0604020202020204" pitchFamily="34" charset="0"/>
                <a:cs typeface="Arial" panose="020B0604020202020204" pitchFamily="34" charset="0"/>
              </a:rPr>
              <a:t>Treshold</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Criteria</a:t>
            </a:r>
            <a:r>
              <a:rPr lang="cs-CZ" dirty="0">
                <a:latin typeface="Arial" panose="020B0604020202020204" pitchFamily="34" charset="0"/>
                <a:cs typeface="Arial" panose="020B0604020202020204" pitchFamily="34" charset="0"/>
              </a:rPr>
              <a:t>) [2007] 1 FLR 2050, </a:t>
            </a:r>
            <a:r>
              <a:rPr lang="cs-CZ" dirty="0" err="1">
                <a:latin typeface="Arial" panose="020B0604020202020204" pitchFamily="34" charset="0"/>
                <a:cs typeface="Arial" panose="020B0604020202020204" pitchFamily="34" charset="0"/>
              </a:rPr>
              <a:t>High</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Court</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of</a:t>
            </a:r>
            <a:r>
              <a:rPr lang="cs-CZ" dirty="0">
                <a:latin typeface="Arial" panose="020B0604020202020204" pitchFamily="34" charset="0"/>
                <a:cs typeface="Arial" panose="020B0604020202020204" pitchFamily="34" charset="0"/>
              </a:rPr>
              <a:t> </a:t>
            </a:r>
            <a:r>
              <a:rPr lang="cs-CZ" dirty="0" err="1">
                <a:latin typeface="Arial" panose="020B0604020202020204" pitchFamily="34" charset="0"/>
                <a:cs typeface="Arial" panose="020B0604020202020204" pitchFamily="34" charset="0"/>
              </a:rPr>
              <a:t>England</a:t>
            </a:r>
            <a:r>
              <a:rPr lang="cs-CZ" dirty="0">
                <a:latin typeface="Arial" panose="020B0604020202020204" pitchFamily="34" charset="0"/>
                <a:cs typeface="Arial" panose="020B0604020202020204" pitchFamily="34" charset="0"/>
              </a:rPr>
              <a:t> and Wales</a:t>
            </a:r>
          </a:p>
          <a:p>
            <a:pPr lvl="1">
              <a:spcAft>
                <a:spcPts val="600"/>
              </a:spcAft>
              <a:defRPr/>
            </a:pPr>
            <a:endParaRPr lang="cs-CZ" sz="1800" dirty="0">
              <a:latin typeface="Arial" panose="020B0604020202020204" pitchFamily="34" charset="0"/>
              <a:cs typeface="Arial" panose="020B0604020202020204" pitchFamily="34" charset="0"/>
            </a:endParaRPr>
          </a:p>
          <a:p>
            <a:endParaRPr lang="cs-CZ" dirty="0"/>
          </a:p>
        </p:txBody>
      </p:sp>
      <p:sp>
        <p:nvSpPr>
          <p:cNvPr id="5" name="Zástupný symbol pro zápatí 4">
            <a:extLst>
              <a:ext uri="{FF2B5EF4-FFF2-40B4-BE49-F238E27FC236}">
                <a16:creationId xmlns:a16="http://schemas.microsoft.com/office/drawing/2014/main" id="{E752967F-10CF-4E34-9AB6-531408B57D1E}"/>
              </a:ext>
            </a:extLst>
          </p:cNvPr>
          <p:cNvSpPr>
            <a:spLocks noGrp="1"/>
          </p:cNvSpPr>
          <p:nvPr>
            <p:ph type="ftr" sz="quarter" idx="11"/>
          </p:nvPr>
        </p:nvSpPr>
        <p:spPr>
          <a:xfrm>
            <a:off x="1475240" y="6492875"/>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39DD7200-6B5A-4B42-A848-1C5EA71432DA}"/>
              </a:ext>
            </a:extLst>
          </p:cNvPr>
          <p:cNvSpPr>
            <a:spLocks noGrp="1"/>
          </p:cNvSpPr>
          <p:nvPr>
            <p:ph type="sldNum" sz="quarter" idx="12"/>
          </p:nvPr>
        </p:nvSpPr>
        <p:spPr/>
        <p:txBody>
          <a:bodyPr/>
          <a:lstStyle/>
          <a:p>
            <a:fld id="{6D22F896-40B5-4ADD-8801-0D06FADFA095}" type="slidenum">
              <a:rPr lang="en-US" smtClean="0"/>
              <a:pPr/>
              <a:t>5</a:t>
            </a:fld>
            <a:endParaRPr lang="en-US" dirty="0"/>
          </a:p>
        </p:txBody>
      </p:sp>
    </p:spTree>
    <p:extLst>
      <p:ext uri="{BB962C8B-B14F-4D97-AF65-F5344CB8AC3E}">
        <p14:creationId xmlns:p14="http://schemas.microsoft.com/office/powerpoint/2010/main" val="3838989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96994" y="251253"/>
            <a:ext cx="10149017" cy="710771"/>
          </a:xfrm>
        </p:spPr>
        <p:txBody>
          <a:bodyPr>
            <a:normAutofit fontScale="90000"/>
          </a:bodyPr>
          <a:lstStyle/>
          <a:p>
            <a:r>
              <a:rPr lang="cs-CZ" sz="2200" b="1" dirty="0">
                <a:latin typeface="Arial" panose="020B0604020202020204" pitchFamily="34" charset="0"/>
                <a:cs typeface="Arial" panose="020B0604020202020204" pitchFamily="34" charset="0"/>
              </a:rPr>
              <a:t>Ohrožené děti dle § 6 zákona č. 359/1999 Sb., o sociálně-právní ochraně dětí, v platném znění – dále jen zákona o SPOD</a:t>
            </a:r>
            <a:br>
              <a:rPr lang="cs-CZ" sz="2800" b="1" dirty="0">
                <a:latin typeface="Arial" panose="020B0604020202020204" pitchFamily="34" charset="0"/>
                <a:cs typeface="Arial" panose="020B0604020202020204" pitchFamily="34" charset="0"/>
              </a:rPr>
            </a:br>
            <a:endParaRPr lang="cs-CZ" sz="2800" b="1"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1311579" y="962026"/>
            <a:ext cx="10534432" cy="5530850"/>
          </a:xfrm>
        </p:spPr>
        <p:txBody>
          <a:bodyPr>
            <a:normAutofit/>
          </a:bodyPr>
          <a:lstStyle/>
          <a:p>
            <a:pPr algn="just">
              <a:spcBef>
                <a:spcPts val="0"/>
              </a:spcBef>
              <a:spcAft>
                <a:spcPts val="600"/>
              </a:spcAft>
            </a:pPr>
            <a:r>
              <a:rPr lang="cs-CZ" sz="1400" b="1" dirty="0">
                <a:latin typeface="Arial" panose="020B0604020202020204" pitchFamily="34" charset="0"/>
                <a:cs typeface="Arial" panose="020B0604020202020204" pitchFamily="34" charset="0"/>
              </a:rPr>
              <a:t>Sociálně-právní ochrana se zaměřuje </a:t>
            </a:r>
            <a:r>
              <a:rPr lang="cs-CZ" sz="1400" b="1" u="sng" dirty="0">
                <a:latin typeface="Arial" panose="020B0604020202020204" pitchFamily="34" charset="0"/>
                <a:cs typeface="Arial" panose="020B0604020202020204" pitchFamily="34" charset="0"/>
              </a:rPr>
              <a:t>zejména na děti</a:t>
            </a:r>
            <a:r>
              <a:rPr lang="cs-CZ" sz="1400" b="1" dirty="0">
                <a:latin typeface="Arial" panose="020B0604020202020204" pitchFamily="34" charset="0"/>
                <a:cs typeface="Arial" panose="020B0604020202020204" pitchFamily="34" charset="0"/>
              </a:rPr>
              <a:t>, </a:t>
            </a:r>
          </a:p>
          <a:p>
            <a:pPr algn="just">
              <a:spcBef>
                <a:spcPts val="0"/>
              </a:spcBef>
              <a:spcAft>
                <a:spcPts val="600"/>
              </a:spcAft>
            </a:pPr>
            <a:r>
              <a:rPr lang="cs-CZ" sz="1400" dirty="0">
                <a:latin typeface="Arial" panose="020B0604020202020204" pitchFamily="34" charset="0"/>
                <a:cs typeface="Arial" panose="020B0604020202020204" pitchFamily="34" charset="0"/>
              </a:rPr>
              <a:t>a) jejichž rodiče</a:t>
            </a:r>
          </a:p>
          <a:p>
            <a:pPr lvl="1" algn="just">
              <a:spcBef>
                <a:spcPts val="0"/>
              </a:spcBef>
              <a:spcAft>
                <a:spcPts val="600"/>
              </a:spcAft>
            </a:pPr>
            <a:r>
              <a:rPr lang="cs-CZ" sz="1200" dirty="0">
                <a:latin typeface="Arial" panose="020B0604020202020204" pitchFamily="34" charset="0"/>
                <a:cs typeface="Arial" panose="020B0604020202020204" pitchFamily="34" charset="0"/>
              </a:rPr>
              <a:t>1. zemřeli,</a:t>
            </a:r>
          </a:p>
          <a:p>
            <a:pPr lvl="1" algn="just">
              <a:spcBef>
                <a:spcPts val="0"/>
              </a:spcBef>
              <a:spcAft>
                <a:spcPts val="600"/>
              </a:spcAft>
            </a:pPr>
            <a:r>
              <a:rPr lang="cs-CZ" sz="1200" dirty="0">
                <a:latin typeface="Arial" panose="020B0604020202020204" pitchFamily="34" charset="0"/>
                <a:cs typeface="Arial" panose="020B0604020202020204" pitchFamily="34" charset="0"/>
              </a:rPr>
              <a:t>2. neplní povinnosti plynoucí z rodičovské odpovědnosti, nebo</a:t>
            </a:r>
          </a:p>
          <a:p>
            <a:pPr lvl="1" algn="just">
              <a:spcBef>
                <a:spcPts val="0"/>
              </a:spcBef>
              <a:spcAft>
                <a:spcPts val="600"/>
              </a:spcAft>
            </a:pPr>
            <a:r>
              <a:rPr lang="cs-CZ" sz="1200" dirty="0">
                <a:latin typeface="Arial" panose="020B0604020202020204" pitchFamily="34" charset="0"/>
                <a:cs typeface="Arial" panose="020B0604020202020204" pitchFamily="34" charset="0"/>
              </a:rPr>
              <a:t>3. nevykonávají nebo zneužívají práva plynoucí z rodičovské odpovědnosti;</a:t>
            </a:r>
          </a:p>
          <a:p>
            <a:pPr algn="just">
              <a:spcBef>
                <a:spcPts val="0"/>
              </a:spcBef>
              <a:spcAft>
                <a:spcPts val="600"/>
              </a:spcAft>
            </a:pPr>
            <a:r>
              <a:rPr lang="cs-CZ" sz="1400" dirty="0">
                <a:latin typeface="Arial" panose="020B0604020202020204" pitchFamily="34" charset="0"/>
                <a:cs typeface="Arial" panose="020B0604020202020204" pitchFamily="34" charset="0"/>
              </a:rPr>
              <a:t>b) které byly svěřeny do výchovy jiné osoby odpovědné za výchovu dítěte, pokud tato osoba neplní povinnosti plynoucí ze svěření dítěte do její výchovy;</a:t>
            </a:r>
          </a:p>
          <a:p>
            <a:pPr algn="just">
              <a:spcBef>
                <a:spcPts val="0"/>
              </a:spcBef>
              <a:spcAft>
                <a:spcPts val="600"/>
              </a:spcAft>
            </a:pPr>
            <a:r>
              <a:rPr lang="cs-CZ" sz="1400" dirty="0">
                <a:latin typeface="Arial" panose="020B0604020202020204" pitchFamily="34" charset="0"/>
                <a:cs typeface="Arial" panose="020B0604020202020204" pitchFamily="34" charset="0"/>
              </a:rPr>
              <a:t>c) které vedou zahálčivý nebo nemravný život spočívající zejména v tom, že zanedbávají školní docházku, nepracují, i když nemají dostatečný zdroj obživy, požívají alkohol nebo návykové látky, jsou ohroženy závislostí, živí se prostitucí, spáchaly trestný čin nebo, jde-li o děti mladší než patnáct let, spáchaly čin, který by jinak byl trestným činem, opakovaně nebo soustavně páchají přestupky podle zákona upravujícího přestupky nebo jinak ohrožují občanské soužití;</a:t>
            </a:r>
          </a:p>
          <a:p>
            <a:pPr algn="just">
              <a:spcBef>
                <a:spcPts val="0"/>
              </a:spcBef>
              <a:spcAft>
                <a:spcPts val="600"/>
              </a:spcAft>
            </a:pPr>
            <a:r>
              <a:rPr lang="cs-CZ" sz="1400" dirty="0">
                <a:latin typeface="Arial" panose="020B0604020202020204" pitchFamily="34" charset="0"/>
                <a:cs typeface="Arial" panose="020B0604020202020204" pitchFamily="34" charset="0"/>
              </a:rPr>
              <a:t>d) které se opakovaně dopouští útěků od rodičů nebo jiných fyzických nebo právnických osob odpovědných za výchovu dítěte;</a:t>
            </a:r>
          </a:p>
          <a:p>
            <a:pPr algn="just">
              <a:spcBef>
                <a:spcPts val="0"/>
              </a:spcBef>
              <a:spcAft>
                <a:spcPts val="600"/>
              </a:spcAft>
            </a:pPr>
            <a:r>
              <a:rPr lang="cs-CZ" sz="1400" dirty="0">
                <a:latin typeface="Arial" panose="020B0604020202020204" pitchFamily="34" charset="0"/>
                <a:cs typeface="Arial" panose="020B0604020202020204" pitchFamily="34" charset="0"/>
              </a:rPr>
              <a:t>e) na kterých byl spáchán trestný čin ohrožující život, zdraví, svobodu, jejich lidskou důstojnost, mravní vývoj nebo jmění, nebo je podezření ze spáchání takového činu;</a:t>
            </a:r>
          </a:p>
          <a:p>
            <a:pPr algn="just">
              <a:spcBef>
                <a:spcPts val="0"/>
              </a:spcBef>
              <a:spcAft>
                <a:spcPts val="600"/>
              </a:spcAft>
            </a:pPr>
            <a:r>
              <a:rPr lang="cs-CZ" sz="1400" dirty="0">
                <a:latin typeface="Arial" panose="020B0604020202020204" pitchFamily="34" charset="0"/>
                <a:cs typeface="Arial" panose="020B0604020202020204" pitchFamily="34" charset="0"/>
              </a:rPr>
              <a:t>f) které jsou na základě žádostí rodičů nebo jiných osob odpovědných za výchovu dítěte opakovaně umísťovány do zařízení zajišťujících nepřetržitou péči o děti nebo jejich umístění v takových zařízeních trvá déle než 6 měsíců;</a:t>
            </a:r>
          </a:p>
          <a:p>
            <a:pPr algn="just">
              <a:spcBef>
                <a:spcPts val="0"/>
              </a:spcBef>
              <a:spcAft>
                <a:spcPts val="600"/>
              </a:spcAft>
            </a:pPr>
            <a:r>
              <a:rPr lang="cs-CZ" sz="1400" dirty="0">
                <a:latin typeface="Arial" panose="020B0604020202020204" pitchFamily="34" charset="0"/>
                <a:cs typeface="Arial" panose="020B0604020202020204" pitchFamily="34" charset="0"/>
              </a:rPr>
              <a:t>g) které jsou ohrožovány domácím násilím, popřípadě násilím mezi dalšími fyzickými osobami;</a:t>
            </a:r>
          </a:p>
          <a:p>
            <a:pPr algn="just">
              <a:spcBef>
                <a:spcPts val="0"/>
              </a:spcBef>
              <a:spcAft>
                <a:spcPts val="600"/>
              </a:spcAft>
            </a:pPr>
            <a:r>
              <a:rPr lang="cs-CZ" sz="1400" dirty="0">
                <a:latin typeface="Arial" panose="020B0604020202020204" pitchFamily="34" charset="0"/>
                <a:cs typeface="Arial" panose="020B0604020202020204" pitchFamily="34" charset="0"/>
              </a:rPr>
              <a:t>h) které jsou žadateli o udělení mezinárodní ochrany, azylanty nebo osobami požívajícími doplňkové ochrany, a které se na území České republiky nacházejí bez doprovodu rodičů nebo jiných osob odpovědných za jejich výchovu;</a:t>
            </a:r>
          </a:p>
          <a:p>
            <a:pPr lvl="1" algn="just">
              <a:spcBef>
                <a:spcPts val="0"/>
              </a:spcBef>
              <a:spcAft>
                <a:spcPts val="600"/>
              </a:spcAft>
            </a:pPr>
            <a:r>
              <a:rPr lang="cs-CZ" b="1" dirty="0">
                <a:solidFill>
                  <a:srgbClr val="FF0000"/>
                </a:solidFill>
                <a:latin typeface="Arial" panose="020B0604020202020204" pitchFamily="34" charset="0"/>
                <a:cs typeface="Arial" panose="020B0604020202020204" pitchFamily="34" charset="0"/>
              </a:rPr>
              <a:t>pokud tyto skutečnosti trvají po </a:t>
            </a:r>
            <a:r>
              <a:rPr lang="cs-CZ" b="1" u="sng" dirty="0">
                <a:solidFill>
                  <a:srgbClr val="FF0000"/>
                </a:solidFill>
                <a:latin typeface="Arial" panose="020B0604020202020204" pitchFamily="34" charset="0"/>
                <a:cs typeface="Arial" panose="020B0604020202020204" pitchFamily="34" charset="0"/>
              </a:rPr>
              <a:t>takovou dobu nebo jsou takové intenzity</a:t>
            </a:r>
            <a:r>
              <a:rPr lang="cs-CZ" b="1" dirty="0">
                <a:solidFill>
                  <a:srgbClr val="FF0000"/>
                </a:solidFill>
                <a:latin typeface="Arial" panose="020B0604020202020204" pitchFamily="34" charset="0"/>
                <a:cs typeface="Arial" panose="020B0604020202020204" pitchFamily="34" charset="0"/>
              </a:rPr>
              <a:t>, že nepříznivě ovlivňují vývoj dětí nebo jsou anebo mohou být příčinou nepříznivého vývoje dětí.</a:t>
            </a:r>
          </a:p>
        </p:txBody>
      </p:sp>
      <p:sp>
        <p:nvSpPr>
          <p:cNvPr id="5" name="Zástupný symbol pro zápatí 4"/>
          <p:cNvSpPr>
            <a:spLocks noGrp="1"/>
          </p:cNvSpPr>
          <p:nvPr>
            <p:ph type="ftr" sz="quarter" idx="11"/>
          </p:nvPr>
        </p:nvSpPr>
        <p:spPr>
          <a:xfrm>
            <a:off x="1417767" y="6492875"/>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519954A3-9DFD-4C44-94BA-B95130A3BA1C}" type="slidenum">
              <a:rPr lang="en-US" smtClean="0"/>
              <a:t>6</a:t>
            </a:fld>
            <a:endParaRPr lang="en-US" dirty="0"/>
          </a:p>
        </p:txBody>
      </p:sp>
    </p:spTree>
    <p:extLst>
      <p:ext uri="{BB962C8B-B14F-4D97-AF65-F5344CB8AC3E}">
        <p14:creationId xmlns:p14="http://schemas.microsoft.com/office/powerpoint/2010/main" val="3632579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88756" y="342900"/>
            <a:ext cx="9236419" cy="549995"/>
          </a:xfrm>
        </p:spPr>
        <p:txBody>
          <a:bodyPr>
            <a:normAutofit fontScale="90000"/>
          </a:bodyPr>
          <a:lstStyle/>
          <a:p>
            <a:r>
              <a:rPr lang="cs-CZ" sz="3100" b="1" dirty="0">
                <a:latin typeface="Arial" panose="020B0604020202020204" pitchFamily="34" charset="0"/>
                <a:cs typeface="Arial" panose="020B0604020202020204" pitchFamily="34" charset="0"/>
              </a:rPr>
              <a:t>Oznamovací povinnost - § 10 odst. 4 zákona o SPOD</a:t>
            </a:r>
            <a:br>
              <a:rPr lang="cs-CZ" dirty="0">
                <a:latin typeface="Arial" panose="020B0604020202020204" pitchFamily="34" charset="0"/>
                <a:cs typeface="Arial" panose="020B0604020202020204" pitchFamily="34" charset="0"/>
              </a:rPr>
            </a:br>
            <a:endParaRPr lang="cs-CZ" dirty="0">
              <a:latin typeface="Arial" panose="020B0604020202020204" pitchFamily="34" charset="0"/>
              <a:cs typeface="Arial" panose="020B0604020202020204" pitchFamily="34" charset="0"/>
            </a:endParaRPr>
          </a:p>
        </p:txBody>
      </p:sp>
      <p:sp>
        <p:nvSpPr>
          <p:cNvPr id="3" name="Zástupný symbol pro obsah 2"/>
          <p:cNvSpPr>
            <a:spLocks noGrp="1"/>
          </p:cNvSpPr>
          <p:nvPr>
            <p:ph idx="1"/>
          </p:nvPr>
        </p:nvSpPr>
        <p:spPr>
          <a:xfrm>
            <a:off x="1085850" y="1247775"/>
            <a:ext cx="10834301" cy="5572653"/>
          </a:xfrm>
        </p:spPr>
        <p:txBody>
          <a:bodyPr>
            <a:normAutofit/>
          </a:bodyPr>
          <a:lstStyle/>
          <a:p>
            <a:pPr algn="just"/>
            <a:r>
              <a:rPr lang="cs-CZ" sz="2400" dirty="0">
                <a:latin typeface="Arial" panose="020B0604020202020204" pitchFamily="34" charset="0"/>
                <a:cs typeface="Arial" panose="020B0604020202020204" pitchFamily="34" charset="0"/>
              </a:rPr>
              <a:t>Státní orgány, pověřené osoby, školy, školská zařízení a poskytovatelé zdravotních služeb nebo služby péče o dítě v dětské skupině, popřípadě další zařízení určená pro děti, </a:t>
            </a:r>
            <a:r>
              <a:rPr lang="cs-CZ" sz="2400" b="1" dirty="0">
                <a:latin typeface="Arial" panose="020B0604020202020204" pitchFamily="34" charset="0"/>
                <a:cs typeface="Arial" panose="020B0604020202020204" pitchFamily="34" charset="0"/>
              </a:rPr>
              <a:t>jsou povinni oznámit obecnímu úřadu obce s rozšířenou působností skutečnosti, které nasvědčují tomu, že jde o děti uvedené v § 6, a to bez zbytečného odkladu poté, kdy se o takové skutečnosti dozví.</a:t>
            </a:r>
          </a:p>
          <a:p>
            <a:pPr algn="just"/>
            <a:r>
              <a:rPr lang="cs-CZ" sz="2400" dirty="0">
                <a:latin typeface="Arial" panose="020B0604020202020204" pitchFamily="34" charset="0"/>
                <a:cs typeface="Arial" panose="020B0604020202020204" pitchFamily="34" charset="0"/>
              </a:rPr>
              <a:t>Pokud např. dítě řádně neplní školní docházku, je povinna nejdříve škola činit patřičné kroky (projednání třídním učitelem, výchovným poradcem, ředitelem školy, výchovnou komisí, v případě MŠ zákonným zástupcem) a </a:t>
            </a:r>
            <a:r>
              <a:rPr lang="cs-CZ" sz="2400" b="1" dirty="0">
                <a:latin typeface="Arial" panose="020B0604020202020204" pitchFamily="34" charset="0"/>
                <a:cs typeface="Arial" panose="020B0604020202020204" pitchFamily="34" charset="0"/>
              </a:rPr>
              <a:t>prokazatelně</a:t>
            </a:r>
            <a:r>
              <a:rPr lang="cs-CZ" sz="2400" dirty="0">
                <a:latin typeface="Arial" panose="020B0604020202020204" pitchFamily="34" charset="0"/>
                <a:cs typeface="Arial" panose="020B0604020202020204" pitchFamily="34" charset="0"/>
              </a:rPr>
              <a:t> </a:t>
            </a:r>
            <a:r>
              <a:rPr lang="cs-CZ" sz="2400" b="1" dirty="0">
                <a:latin typeface="Arial" panose="020B0604020202020204" pitchFamily="34" charset="0"/>
                <a:cs typeface="Arial" panose="020B0604020202020204" pitchFamily="34" charset="0"/>
              </a:rPr>
              <a:t>písemně informuje zákonného zástupce žáka</a:t>
            </a:r>
            <a:r>
              <a:rPr lang="cs-CZ" sz="2400" dirty="0">
                <a:latin typeface="Arial" panose="020B0604020202020204" pitchFamily="34" charset="0"/>
                <a:cs typeface="Arial" panose="020B0604020202020204" pitchFamily="34" charset="0"/>
              </a:rPr>
              <a:t>. </a:t>
            </a:r>
            <a:r>
              <a:rPr lang="cs-CZ" sz="2400" b="1" dirty="0">
                <a:latin typeface="Arial" panose="020B0604020202020204" pitchFamily="34" charset="0"/>
                <a:cs typeface="Arial" panose="020B0604020202020204" pitchFamily="34" charset="0"/>
              </a:rPr>
              <a:t>Pokud škola vyčerpá všechny svoje možnosti, pak teprve se tato skutečnost dává na vědomí OSPOD se všemi skutečnostmi, jak v případu bylo postupováno včetně doložených výzev o spolupráci.</a:t>
            </a:r>
          </a:p>
          <a:p>
            <a:pPr marL="355600" indent="0" algn="just">
              <a:buNone/>
            </a:pPr>
            <a:endParaRPr lang="cs-CZ" b="1" dirty="0">
              <a:latin typeface="Arial" panose="020B0604020202020204" pitchFamily="34" charset="0"/>
              <a:cs typeface="Arial" panose="020B0604020202020204" pitchFamily="34" charset="0"/>
            </a:endParaRPr>
          </a:p>
          <a:p>
            <a:pPr marL="355600" indent="0" algn="just">
              <a:buNone/>
            </a:pPr>
            <a:endParaRPr lang="cs-CZ" dirty="0">
              <a:latin typeface="Arial" panose="020B0604020202020204" pitchFamily="34" charset="0"/>
              <a:cs typeface="Arial" panose="020B0604020202020204" pitchFamily="34" charset="0"/>
            </a:endParaRPr>
          </a:p>
        </p:txBody>
      </p:sp>
      <p:sp>
        <p:nvSpPr>
          <p:cNvPr id="5" name="Zástupný symbol pro zápatí 4"/>
          <p:cNvSpPr>
            <a:spLocks noGrp="1"/>
          </p:cNvSpPr>
          <p:nvPr>
            <p:ph type="ftr" sz="quarter" idx="11"/>
          </p:nvPr>
        </p:nvSpPr>
        <p:spPr>
          <a:xfrm>
            <a:off x="1448825" y="6371303"/>
            <a:ext cx="6297612" cy="486697"/>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7</a:t>
            </a:fld>
            <a:endParaRPr lang="en-US" dirty="0"/>
          </a:p>
        </p:txBody>
      </p:sp>
    </p:spTree>
    <p:extLst>
      <p:ext uri="{BB962C8B-B14F-4D97-AF65-F5344CB8AC3E}">
        <p14:creationId xmlns:p14="http://schemas.microsoft.com/office/powerpoint/2010/main" val="34046603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612543" y="657077"/>
            <a:ext cx="8596668" cy="626533"/>
          </a:xfrm>
        </p:spPr>
        <p:txBody>
          <a:bodyPr>
            <a:normAutofit/>
          </a:bodyPr>
          <a:lstStyle/>
          <a:p>
            <a:r>
              <a:rPr lang="cs-CZ" sz="2800" b="1" dirty="0">
                <a:latin typeface="Arial" panose="020B0604020202020204" pitchFamily="34" charset="0"/>
                <a:cs typeface="Arial" panose="020B0604020202020204" pitchFamily="34" charset="0"/>
              </a:rPr>
              <a:t>Informování o přijatém oznámení</a:t>
            </a:r>
          </a:p>
        </p:txBody>
      </p:sp>
      <p:sp>
        <p:nvSpPr>
          <p:cNvPr id="3" name="Zástupný symbol pro obsah 2"/>
          <p:cNvSpPr>
            <a:spLocks noGrp="1"/>
          </p:cNvSpPr>
          <p:nvPr>
            <p:ph idx="1"/>
          </p:nvPr>
        </p:nvSpPr>
        <p:spPr>
          <a:xfrm>
            <a:off x="1009649" y="1499286"/>
            <a:ext cx="10688081" cy="4263340"/>
          </a:xfrm>
        </p:spPr>
        <p:txBody>
          <a:bodyPr>
            <a:normAutofit/>
          </a:bodyPr>
          <a:lstStyle/>
          <a:p>
            <a:pPr marL="355600" indent="0" algn="just">
              <a:buNone/>
            </a:pPr>
            <a:r>
              <a:rPr lang="cs-CZ" b="1" dirty="0">
                <a:latin typeface="Arial" panose="020B0604020202020204" pitchFamily="34" charset="0"/>
                <a:cs typeface="Arial" panose="020B0604020202020204" pitchFamily="34" charset="0"/>
              </a:rPr>
              <a:t>Pokud o to ten, kdo učinil oznámení, požádá, OSPOD ho informuje ve lhůtě 30 dnů ode dne, kdy oznámení obdržel, zda na základě skutečností uvedených v oznámení shledal či neshledal, že jde o dítě uvedené v § 6. </a:t>
            </a:r>
            <a:r>
              <a:rPr lang="cs-CZ" u="sng" dirty="0">
                <a:latin typeface="Arial" panose="020B0604020202020204" pitchFamily="34" charset="0"/>
                <a:cs typeface="Arial" panose="020B0604020202020204" pitchFamily="34" charset="0"/>
              </a:rPr>
              <a:t>OSPOD však nemůže i při nejlepší dobré vůli školskému zařízení sdělit jaké konkrétní postupy s rodinou aktuálně nastavil, pokud se nejedná o kroky a cíle, kde je i škola odpovědnou osobou za plnění. OSPOD může na základě žádosti školy o informace poskytnout pouze informaci o tom, zda s rodinou pracuje a zda je dané dítě vyhodnoceno jako dítě ohrožené či nikoliv. </a:t>
            </a:r>
          </a:p>
          <a:p>
            <a:pPr marL="355600" indent="0" algn="just">
              <a:buNone/>
            </a:pPr>
            <a:r>
              <a:rPr lang="cs-CZ" b="1" dirty="0">
                <a:latin typeface="Arial" panose="020B0604020202020204" pitchFamily="34" charset="0"/>
                <a:cs typeface="Arial" panose="020B0604020202020204" pitchFamily="34" charset="0"/>
              </a:rPr>
              <a:t>Pro dobrou spolupráci školských zařízení a OSPOD </a:t>
            </a:r>
            <a:r>
              <a:rPr lang="cs-CZ" dirty="0">
                <a:latin typeface="Arial" panose="020B0604020202020204" pitchFamily="34" charset="0"/>
                <a:cs typeface="Arial" panose="020B0604020202020204" pitchFamily="34" charset="0"/>
              </a:rPr>
              <a:t>je třeba, aby si školská zařízení uvědomila a respektovala skutečnost, že </a:t>
            </a:r>
            <a:r>
              <a:rPr lang="cs-CZ" b="1" dirty="0">
                <a:latin typeface="Arial" panose="020B0604020202020204" pitchFamily="34" charset="0"/>
                <a:cs typeface="Arial" panose="020B0604020202020204" pitchFamily="34" charset="0"/>
              </a:rPr>
              <a:t>sociálně-právní ochrana dětí neslouží k vymáhání povinností uložených školským zákonem či školním řádem. </a:t>
            </a:r>
            <a:r>
              <a:rPr lang="cs-CZ" b="1" dirty="0">
                <a:solidFill>
                  <a:srgbClr val="FF0000"/>
                </a:solidFill>
                <a:latin typeface="Arial" panose="020B0604020202020204" pitchFamily="34" charset="0"/>
                <a:cs typeface="Arial" panose="020B0604020202020204" pitchFamily="34" charset="0"/>
              </a:rPr>
              <a:t>SPOD se poskytuje k ochraně práv a oprávněných zájmů dětí a k obnovení narušených funkcí rodiny, je prostředkem ochrany a pomoci dítěti a rodině</a:t>
            </a:r>
            <a:r>
              <a:rPr lang="cs-CZ" dirty="0">
                <a:solidFill>
                  <a:srgbClr val="FF0000"/>
                </a:solidFill>
                <a:latin typeface="Arial" panose="020B0604020202020204" pitchFamily="34" charset="0"/>
                <a:cs typeface="Arial" panose="020B0604020202020204" pitchFamily="34" charset="0"/>
              </a:rPr>
              <a:t>, nikoli sankčním nástrojem.</a:t>
            </a:r>
          </a:p>
          <a:p>
            <a:pPr marL="355600" indent="0" algn="just">
              <a:buNone/>
            </a:pPr>
            <a:r>
              <a:rPr lang="cs-CZ" sz="1800" dirty="0">
                <a:latin typeface="Arial" panose="020B0604020202020204" pitchFamily="34" charset="0"/>
                <a:cs typeface="Arial" panose="020B0604020202020204" pitchFamily="34" charset="0"/>
              </a:rPr>
              <a:t>OSPOD nemůže činit </a:t>
            </a:r>
            <a:r>
              <a:rPr lang="cs-CZ" sz="1800" b="1" dirty="0">
                <a:latin typeface="Arial" panose="020B0604020202020204" pitchFamily="34" charset="0"/>
                <a:cs typeface="Arial" panose="020B0604020202020204" pitchFamily="34" charset="0"/>
              </a:rPr>
              <a:t>žádné kroky nad rámec základního poradenství, pokud nevyhodnotil dítě jako ohrožené dle § 6 zákona o SPOD.</a:t>
            </a:r>
          </a:p>
          <a:p>
            <a:pPr marL="355600" indent="0" algn="just">
              <a:buNone/>
            </a:pPr>
            <a:endParaRPr lang="cs-CZ" dirty="0">
              <a:solidFill>
                <a:srgbClr val="FF0000"/>
              </a:solidFill>
              <a:latin typeface="Arial" panose="020B0604020202020204" pitchFamily="34" charset="0"/>
              <a:cs typeface="Arial" panose="020B0604020202020204" pitchFamily="34" charset="0"/>
            </a:endParaRPr>
          </a:p>
          <a:p>
            <a:pPr marL="0" indent="0">
              <a:buNone/>
            </a:pPr>
            <a:endParaRPr lang="cs-CZ" dirty="0">
              <a:latin typeface="Arial" panose="020B0604020202020204" pitchFamily="34" charset="0"/>
              <a:cs typeface="Arial" panose="020B0604020202020204" pitchFamily="34" charset="0"/>
            </a:endParaRPr>
          </a:p>
        </p:txBody>
      </p:sp>
      <p:sp>
        <p:nvSpPr>
          <p:cNvPr id="5" name="Zástupný symbol pro zápatí 4"/>
          <p:cNvSpPr>
            <a:spLocks noGrp="1"/>
          </p:cNvSpPr>
          <p:nvPr>
            <p:ph type="ftr" sz="quarter" idx="11"/>
          </p:nvPr>
        </p:nvSpPr>
        <p:spPr>
          <a:xfrm>
            <a:off x="1495729" y="6200923"/>
            <a:ext cx="7619999" cy="657077"/>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p:cNvSpPr>
            <a:spLocks noGrp="1"/>
          </p:cNvSpPr>
          <p:nvPr>
            <p:ph type="sldNum" sz="quarter" idx="12"/>
          </p:nvPr>
        </p:nvSpPr>
        <p:spPr/>
        <p:txBody>
          <a:bodyPr/>
          <a:lstStyle/>
          <a:p>
            <a:fld id="{6D22F896-40B5-4ADD-8801-0D06FADFA095}" type="slidenum">
              <a:rPr lang="en-US" smtClean="0"/>
              <a:pPr/>
              <a:t>8</a:t>
            </a:fld>
            <a:endParaRPr lang="en-US" dirty="0"/>
          </a:p>
        </p:txBody>
      </p:sp>
    </p:spTree>
    <p:extLst>
      <p:ext uri="{BB962C8B-B14F-4D97-AF65-F5344CB8AC3E}">
        <p14:creationId xmlns:p14="http://schemas.microsoft.com/office/powerpoint/2010/main" val="2335692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7CFEF08-92BD-45EB-BEFF-29D8384A2E15}"/>
              </a:ext>
            </a:extLst>
          </p:cNvPr>
          <p:cNvSpPr>
            <a:spLocks noGrp="1"/>
          </p:cNvSpPr>
          <p:nvPr>
            <p:ph type="title"/>
          </p:nvPr>
        </p:nvSpPr>
        <p:spPr>
          <a:xfrm>
            <a:off x="1676400" y="419100"/>
            <a:ext cx="9296400" cy="581025"/>
          </a:xfrm>
        </p:spPr>
        <p:txBody>
          <a:bodyPr>
            <a:normAutofit fontScale="90000"/>
          </a:bodyPr>
          <a:lstStyle/>
          <a:p>
            <a:r>
              <a:rPr lang="cs-CZ" sz="3100" b="1" dirty="0">
                <a:latin typeface="Arial" panose="020B0604020202020204" pitchFamily="34" charset="0"/>
                <a:cs typeface="Arial" panose="020B0604020202020204" pitchFamily="34" charset="0"/>
              </a:rPr>
              <a:t>Případové konference</a:t>
            </a:r>
            <a:br>
              <a:rPr lang="cs-CZ" dirty="0">
                <a:latin typeface="Arial" panose="020B0604020202020204" pitchFamily="34" charset="0"/>
                <a:cs typeface="Arial" panose="020B0604020202020204" pitchFamily="34" charset="0"/>
              </a:rPr>
            </a:br>
            <a:endParaRPr lang="cs-CZ" dirty="0">
              <a:latin typeface="Arial" panose="020B0604020202020204" pitchFamily="34" charset="0"/>
              <a:cs typeface="Arial" panose="020B0604020202020204" pitchFamily="34" charset="0"/>
            </a:endParaRPr>
          </a:p>
        </p:txBody>
      </p:sp>
      <p:sp>
        <p:nvSpPr>
          <p:cNvPr id="3" name="Zástupný symbol pro obsah 2">
            <a:extLst>
              <a:ext uri="{FF2B5EF4-FFF2-40B4-BE49-F238E27FC236}">
                <a16:creationId xmlns:a16="http://schemas.microsoft.com/office/drawing/2014/main" id="{0E0907D3-94E9-4BF2-A205-8BDB4F7FA6B6}"/>
              </a:ext>
            </a:extLst>
          </p:cNvPr>
          <p:cNvSpPr>
            <a:spLocks noGrp="1"/>
          </p:cNvSpPr>
          <p:nvPr>
            <p:ph idx="1"/>
          </p:nvPr>
        </p:nvSpPr>
        <p:spPr>
          <a:xfrm>
            <a:off x="634314" y="1664044"/>
            <a:ext cx="11368216" cy="4612932"/>
          </a:xfrm>
        </p:spPr>
        <p:txBody>
          <a:bodyPr>
            <a:normAutofit/>
          </a:bodyPr>
          <a:lstStyle/>
          <a:p>
            <a:pPr algn="just"/>
            <a:r>
              <a:rPr lang="cs-CZ" sz="2000" dirty="0"/>
              <a:t>Případová konference je </a:t>
            </a:r>
            <a:r>
              <a:rPr lang="cs-CZ" sz="2000" b="1" dirty="0">
                <a:effectLst/>
              </a:rPr>
              <a:t>setkání všech důležitých osob (rodiče, zástupce školy, služby- SAS, další příbuzní, pediatr, další spolupracující instituce aj.), které se podílejí na řešení konkrétního případu</a:t>
            </a:r>
            <a:r>
              <a:rPr lang="cs-CZ" sz="2000" dirty="0"/>
              <a:t> – nejčastěji v sociální práci, školství, zdravotnictví nebo v péči          o děti. Cílem je sladit informace, domluvit společný postup a podpořit člověka či rodinu, kterých se problém týká, stanovit plán další spolupráce s rodinou, transparentní postup.</a:t>
            </a:r>
          </a:p>
          <a:p>
            <a:r>
              <a:rPr lang="cs-CZ" sz="2000" dirty="0">
                <a:latin typeface="Arial" panose="020B0604020202020204" pitchFamily="34" charset="0"/>
                <a:cs typeface="Arial" panose="020B0604020202020204" pitchFamily="34" charset="0"/>
              </a:rPr>
              <a:t> </a:t>
            </a:r>
            <a:r>
              <a:rPr lang="cs-CZ" sz="2000" b="1" dirty="0">
                <a:latin typeface="Arial" panose="020B0604020202020204" pitchFamily="34" charset="0"/>
                <a:cs typeface="Arial" panose="020B0604020202020204" pitchFamily="34" charset="0"/>
              </a:rPr>
              <a:t>Případová konference </a:t>
            </a:r>
          </a:p>
          <a:p>
            <a:pPr marL="542925" indent="-180975">
              <a:buFont typeface="Wingdings" panose="05000000000000000000" pitchFamily="2" charset="2"/>
              <a:buChar char="q"/>
            </a:pPr>
            <a:r>
              <a:rPr lang="cs-CZ" sz="2000" dirty="0">
                <a:latin typeface="Arial" panose="020B0604020202020204" pitchFamily="34" charset="0"/>
                <a:cs typeface="Arial" panose="020B0604020202020204" pitchFamily="34" charset="0"/>
              </a:rPr>
              <a:t> každý účastník podepisuje mlčenlivost</a:t>
            </a:r>
          </a:p>
          <a:p>
            <a:pPr marL="542925" indent="-180975">
              <a:buFont typeface="Wingdings" panose="05000000000000000000" pitchFamily="2" charset="2"/>
              <a:buChar char="q"/>
            </a:pPr>
            <a:r>
              <a:rPr lang="cs-CZ" sz="2000" dirty="0">
                <a:latin typeface="Arial" panose="020B0604020202020204" pitchFamily="34" charset="0"/>
                <a:cs typeface="Arial" panose="020B0604020202020204" pitchFamily="34" charset="0"/>
              </a:rPr>
              <a:t> metoda sociální práce</a:t>
            </a:r>
          </a:p>
          <a:p>
            <a:pPr marL="542925" indent="-180975">
              <a:buFont typeface="Wingdings" panose="05000000000000000000" pitchFamily="2" charset="2"/>
              <a:buChar char="q"/>
            </a:pPr>
            <a:r>
              <a:rPr lang="cs-CZ" sz="2000" dirty="0">
                <a:latin typeface="Arial" panose="020B0604020202020204" pitchFamily="34" charset="0"/>
                <a:cs typeface="Arial" panose="020B0604020202020204" pitchFamily="34" charset="0"/>
              </a:rPr>
              <a:t> koordinátor OSPOD</a:t>
            </a:r>
          </a:p>
          <a:p>
            <a:pPr marL="542925" indent="-180975">
              <a:buFont typeface="Wingdings" panose="05000000000000000000" pitchFamily="2" charset="2"/>
              <a:buChar char="q"/>
            </a:pPr>
            <a:r>
              <a:rPr lang="cs-CZ" sz="2000" dirty="0">
                <a:latin typeface="Arial" panose="020B0604020202020204" pitchFamily="34" charset="0"/>
                <a:cs typeface="Arial" panose="020B0604020202020204" pitchFamily="34" charset="0"/>
              </a:rPr>
              <a:t> iniciátorem může být i školské zařízení</a:t>
            </a:r>
          </a:p>
          <a:p>
            <a:endParaRPr lang="cs-CZ" sz="2000" dirty="0">
              <a:latin typeface="Arial" panose="020B0604020202020204" pitchFamily="34" charset="0"/>
              <a:cs typeface="Arial" panose="020B0604020202020204" pitchFamily="34" charset="0"/>
            </a:endParaRPr>
          </a:p>
        </p:txBody>
      </p:sp>
      <p:sp>
        <p:nvSpPr>
          <p:cNvPr id="5" name="Zástupný symbol pro zápatí 4">
            <a:extLst>
              <a:ext uri="{FF2B5EF4-FFF2-40B4-BE49-F238E27FC236}">
                <a16:creationId xmlns:a16="http://schemas.microsoft.com/office/drawing/2014/main" id="{4961CBC5-7D32-43CA-A8FA-2455E52DAAF9}"/>
              </a:ext>
            </a:extLst>
          </p:cNvPr>
          <p:cNvSpPr>
            <a:spLocks noGrp="1"/>
          </p:cNvSpPr>
          <p:nvPr>
            <p:ph type="ftr" sz="quarter" idx="11"/>
          </p:nvPr>
        </p:nvSpPr>
        <p:spPr>
          <a:xfrm>
            <a:off x="1477617" y="6492875"/>
            <a:ext cx="6297612" cy="365125"/>
          </a:xfrm>
        </p:spPr>
        <p:txBody>
          <a:bodyPr/>
          <a:lstStyle/>
          <a:p>
            <a:r>
              <a:rPr lang="en-US" dirty="0" err="1"/>
              <a:t>Krajský</a:t>
            </a:r>
            <a:r>
              <a:rPr lang="en-US" dirty="0"/>
              <a:t> </a:t>
            </a:r>
            <a:r>
              <a:rPr lang="en-US" dirty="0" err="1"/>
              <a:t>úřad</a:t>
            </a:r>
            <a:r>
              <a:rPr lang="en-US" dirty="0"/>
              <a:t> </a:t>
            </a:r>
            <a:r>
              <a:rPr lang="en-US" dirty="0" err="1"/>
              <a:t>Královéhradeckého</a:t>
            </a:r>
            <a:r>
              <a:rPr lang="en-US" dirty="0"/>
              <a:t> </a:t>
            </a:r>
            <a:r>
              <a:rPr lang="en-US" dirty="0" err="1"/>
              <a:t>kraje</a:t>
            </a:r>
            <a:r>
              <a:rPr lang="cs-CZ" dirty="0"/>
              <a:t>, odbor sociálních věcí, oddělení sociálně-právní ochrany dětí</a:t>
            </a:r>
          </a:p>
        </p:txBody>
      </p:sp>
      <p:sp>
        <p:nvSpPr>
          <p:cNvPr id="6" name="Zástupný symbol pro číslo snímku 5">
            <a:extLst>
              <a:ext uri="{FF2B5EF4-FFF2-40B4-BE49-F238E27FC236}">
                <a16:creationId xmlns:a16="http://schemas.microsoft.com/office/drawing/2014/main" id="{2631A4CF-56F7-4A3E-BC68-BC8EF2A1AE3C}"/>
              </a:ext>
            </a:extLst>
          </p:cNvPr>
          <p:cNvSpPr>
            <a:spLocks noGrp="1"/>
          </p:cNvSpPr>
          <p:nvPr>
            <p:ph type="sldNum" sz="quarter" idx="12"/>
          </p:nvPr>
        </p:nvSpPr>
        <p:spPr/>
        <p:txBody>
          <a:bodyPr/>
          <a:lstStyle/>
          <a:p>
            <a:fld id="{6D22F896-40B5-4ADD-8801-0D06FADFA095}" type="slidenum">
              <a:rPr lang="en-US" smtClean="0"/>
              <a:pPr/>
              <a:t>9</a:t>
            </a:fld>
            <a:endParaRPr lang="en-US" dirty="0"/>
          </a:p>
        </p:txBody>
      </p:sp>
    </p:spTree>
    <p:extLst>
      <p:ext uri="{BB962C8B-B14F-4D97-AF65-F5344CB8AC3E}">
        <p14:creationId xmlns:p14="http://schemas.microsoft.com/office/powerpoint/2010/main" val="4194563444"/>
      </p:ext>
    </p:extLst>
  </p:cSld>
  <p:clrMapOvr>
    <a:masterClrMapping/>
  </p:clrMapOvr>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3688</TotalTime>
  <Words>3485</Words>
  <Application>Microsoft Office PowerPoint</Application>
  <PresentationFormat>Širokoúhlá obrazovka</PresentationFormat>
  <Paragraphs>199</Paragraphs>
  <Slides>23</Slides>
  <Notes>20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23</vt:i4>
      </vt:variant>
    </vt:vector>
  </HeadingPairs>
  <TitlesOfParts>
    <vt:vector size="31" baseType="lpstr">
      <vt:lpstr>Arial</vt:lpstr>
      <vt:lpstr>Arial Black</vt:lpstr>
      <vt:lpstr>Calibri</vt:lpstr>
      <vt:lpstr>Century Gothic</vt:lpstr>
      <vt:lpstr>Symbol</vt:lpstr>
      <vt:lpstr>Wingdings</vt:lpstr>
      <vt:lpstr>Wingdings 3</vt:lpstr>
      <vt:lpstr>Stébla</vt:lpstr>
      <vt:lpstr>OSPOD a spolupráce se školami  28.01.2026 </vt:lpstr>
      <vt:lpstr>Prezentace aplikace PowerPoint</vt:lpstr>
      <vt:lpstr>Zákon č. 359/1999 Sb., o sociálně-právní ochraně dětí ve znění pozdějších předpisů:  </vt:lpstr>
      <vt:lpstr>Základní teze: </vt:lpstr>
      <vt:lpstr>K autonomii rodiny</vt:lpstr>
      <vt:lpstr>Ohrožené děti dle § 6 zákona č. 359/1999 Sb., o sociálně-právní ochraně dětí, v platném znění – dále jen zákona o SPOD </vt:lpstr>
      <vt:lpstr>Oznamovací povinnost - § 10 odst. 4 zákona o SPOD </vt:lpstr>
      <vt:lpstr>Informování o přijatém oznámení</vt:lpstr>
      <vt:lpstr>Případové konference </vt:lpstr>
      <vt:lpstr>Rodičovská odpovědnost</vt:lpstr>
      <vt:lpstr>Rodičovská odpovědnost - graficky</vt:lpstr>
      <vt:lpstr>Neomluvená absence ve škole</vt:lpstr>
      <vt:lpstr>Prezentace aplikace PowerPoint</vt:lpstr>
      <vt:lpstr>Šikana</vt:lpstr>
      <vt:lpstr>Neplnění školních povinností, porušování školního řádu - agresivní chování, duševní onemocnění</vt:lpstr>
      <vt:lpstr>Syndrom týraného dítěte, nebo také syndrom CAN (Child Abuse and Neglect, zkratka CAN)</vt:lpstr>
      <vt:lpstr>Prezentace aplikace PowerPoint</vt:lpstr>
      <vt:lpstr>Vzájemné spory rodičů, konfliktní vztahy mezi rodiči, rozvodové spory</vt:lpstr>
      <vt:lpstr>Zanedbávání – nesprávné hygienické návyky</vt:lpstr>
      <vt:lpstr>Spory rodičů</vt:lpstr>
      <vt:lpstr>Dotazy</vt:lpstr>
      <vt:lpstr>Síťování aktérů okolo ohroženého dítěte</vt:lpstr>
      <vt:lpstr>                 „Děkujeme za pozornost.“  Ing. Ivana Matoušová  metodik SPOD KÚ Mobil: 702 212 399 Email: imatousova@khk.cz  Mgr. Šárka Pelová  metodik SPOD KÚ Mobil: 702 198 762 Email: spelova@khk.cz   </vt:lpstr>
    </vt:vector>
  </TitlesOfParts>
  <Company>Krajský úřad Královéhradeckého kraje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Spolupráce OSPOD a dětských domovů</dc:title>
  <dc:creator>Matoušová Ivana Ing.</dc:creator>
  <cp:lastModifiedBy>Hrnčířová Jana Mgr.</cp:lastModifiedBy>
  <cp:revision>224</cp:revision>
  <cp:lastPrinted>2019-10-23T10:24:42Z</cp:lastPrinted>
  <dcterms:created xsi:type="dcterms:W3CDTF">2019-02-11T08:58:12Z</dcterms:created>
  <dcterms:modified xsi:type="dcterms:W3CDTF">2026-01-28T12:00:11Z</dcterms:modified>
</cp:coreProperties>
</file>