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71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99" r:id="rId11"/>
    <p:sldId id="298" r:id="rId12"/>
    <p:sldId id="293" r:id="rId13"/>
    <p:sldId id="290" r:id="rId14"/>
    <p:sldId id="287" r:id="rId15"/>
    <p:sldId id="291" r:id="rId16"/>
    <p:sldId id="292" r:id="rId17"/>
    <p:sldId id="295" r:id="rId18"/>
    <p:sldId id="288" r:id="rId19"/>
    <p:sldId id="269" r:id="rId20"/>
    <p:sldId id="270" r:id="rId21"/>
    <p:sldId id="278" r:id="rId22"/>
    <p:sldId id="275" r:id="rId23"/>
    <p:sldId id="276" r:id="rId24"/>
    <p:sldId id="297" r:id="rId25"/>
    <p:sldId id="273" r:id="rId26"/>
    <p:sldId id="277" r:id="rId27"/>
    <p:sldId id="294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F68"/>
    <a:srgbClr val="F9253E"/>
    <a:srgbClr val="131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C2540-EEB5-4C08-9989-C62629ABE00E}" type="datetimeFigureOut">
              <a:rPr lang="cs-CZ" smtClean="0"/>
              <a:t>27.01.2026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2FDD0-D5CA-4D8F-8F46-5726152865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E4006-DDE1-4367-A779-6BAA0A85D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346C23-6E23-4F0A-844D-6BF17F3B7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E22BDC-7474-44CC-BC51-24DCE321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6E9B47-AACA-48E3-87DD-455C758F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C75973-E1CF-494D-87AE-56334273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7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5BB0C-E5D7-4F99-A8E4-2CC29415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3BDE3F-743C-4B7D-95C7-661F3909D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D09C8-D529-4EE2-8589-5FA87A4E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FAECD7-C168-468A-8327-890A8233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70C49A-B08B-4C8B-966B-7FED5FA2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27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4687FEA-55A2-4C47-AE35-6F7FD43CE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F26032-DB62-49A5-A91C-25E60C54F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4ED762-B6B7-4803-8583-E98B3414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C0327E-738A-419C-B2B9-B6845B8A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F995ED-D73E-461A-BA8B-790D4F8F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06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59E3E-2FB8-4727-B695-69F8F19B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1A9AA0-F8F6-44C5-8897-76A4B77B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00B261-CD24-470A-8C4A-86BC15DD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DEA0B7-776B-4C2A-9415-458656ED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F99470-0AFD-4821-9C93-DD514A6D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71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D1FBA-50E4-4458-B9A4-E2A61A5D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C18E91-CA53-425F-809F-B9DE162AC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C8576C-43A2-4B0A-B14D-B8744660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36350-04F0-41B3-A06B-5872EF7D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C10C83-D153-4F20-9CD1-34BB3B2B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50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8D9B5-270B-4DAF-ABCB-04BF9E9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D0C7C-0642-4A2E-88F9-F588EDF6D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F9502F-4614-46C7-8672-E1EE846C1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2537A6-5C06-4556-9E9B-FC9EDA93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F4B179-8D5F-4195-BEA8-D434E531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8B270B-AD1B-4161-A5D8-400D400F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53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8B898-DD4C-4458-BD2D-2791B74C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42C9A0-7CAD-439D-B519-116BCEF8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A8692C-E277-4230-A61E-8BF4E6B73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CC8C32-598E-4ED4-849C-59C70CC52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887A78-2835-4239-B18F-875480B28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7DD10D-F07B-42B5-9EDA-1E211DD3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A25CF7F-A3E2-4F66-88B0-FFCFA3B0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E92C22-8D36-4DBC-89A6-5E2F621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9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CD083-7DBB-44F8-904A-98B6A1EB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F1124D8-1EBE-424E-B97F-9D91D6EE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E0FED1-7B02-4F23-A0CB-BB78C720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9B02E4-C304-4AED-9589-75E3A8D4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37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169634-9CB4-46B6-97C4-EDE11FC0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407179-4D24-4B4F-9BB3-59693C11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B8D629-4110-4DEE-82DC-E1E91C2D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05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C0D1B-34BC-48A3-A83B-FBCD985F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C8084E-CFDA-4E5D-8F22-2B7A65CB0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78C3BA-569E-456B-95E5-D68A52E7F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1A8D24-68F1-4947-A87D-B459D3CF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EF9AF1-8C1B-4A1A-9720-DE04D1A8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0097FB-AE7D-404B-9054-C251E4C4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3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7CC83-AC22-4C6C-BD0D-15E90378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9855143-B515-42ED-B46E-E52E29EA2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D66E48-2117-404E-ABD6-D2134F5A8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7A34C2-08CC-4142-A019-798A5567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B10919-1B79-49DA-B9E2-8A9C7234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AE8893-BA38-4D53-A0E2-AF8FB4AE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69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2BCA3B-FD7C-4BFE-8213-E4E5EE79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268B62-3DE0-4942-99DA-D5D7765B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163E0D-09D5-495D-B99C-B2815F53C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A51145-3332-4160-902D-37670B498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EBC002-F391-40F8-A984-94204B1FD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5083-87D1-440D-B016-5A5C43E82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cz/wp-content/uploads/2025/11/Stanovisko-MPSV-a-MSMT-ve-veci-zapisu-ditete-k-predskolnimu-vzdelavani.pdf" TargetMode="External"/><Relationship Id="rId2" Type="http://schemas.openxmlformats.org/officeDocument/2006/relationships/hyperlink" Target="https://skolstvikhk.cz/si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hulikova@khk.cz" TargetMode="External"/><Relationship Id="rId4" Type="http://schemas.openxmlformats.org/officeDocument/2006/relationships/hyperlink" Target="https://edu.gov.cz/wp-content/uploads/2025/11/Metodicke_doporuceni_k_individualnimu_vzdelavani_deti_v_materskych_skolach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hrncirova@khk.cz" TargetMode="External"/><Relationship Id="rId2" Type="http://schemas.openxmlformats.org/officeDocument/2006/relationships/hyperlink" Target="https://www.msmt.cz/vzdelavani/socialni-programy/preven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ulikova@khk.cz" TargetMode="External"/><Relationship Id="rId2" Type="http://schemas.openxmlformats.org/officeDocument/2006/relationships/hyperlink" Target="mailto:jhrncirova@khk.cz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j.kralikova@prevencekhk.cz" TargetMode="External"/><Relationship Id="rId3" Type="http://schemas.openxmlformats.org/officeDocument/2006/relationships/hyperlink" Target="mailto:j.musilova@prevencekhk.cz" TargetMode="External"/><Relationship Id="rId7" Type="http://schemas.openxmlformats.org/officeDocument/2006/relationships/hyperlink" Target="mailto:l.nalevka@prevencekhk.cz" TargetMode="External"/><Relationship Id="rId2" Type="http://schemas.openxmlformats.org/officeDocument/2006/relationships/hyperlink" Target="https://www.poradenstvikhk.cz/metodik-preve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.chmelikova@prevencekhk.cz" TargetMode="External"/><Relationship Id="rId5" Type="http://schemas.openxmlformats.org/officeDocument/2006/relationships/hyperlink" Target="mailto:z.moravcova@prevencekhk.cz" TargetMode="External"/><Relationship Id="rId10" Type="http://schemas.openxmlformats.org/officeDocument/2006/relationships/hyperlink" Target="mailto:m.kreckova@prevencekhk.cz" TargetMode="External"/><Relationship Id="rId4" Type="http://schemas.openxmlformats.org/officeDocument/2006/relationships/hyperlink" Target="mailto:s.pusova@prevencekhk.cz" TargetMode="External"/><Relationship Id="rId9" Type="http://schemas.openxmlformats.org/officeDocument/2006/relationships/hyperlink" Target="mailto:n.dostalova@prevencekhk.c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kolykhk.cz/porta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.vincenc@pcr.cz" TargetMode="External"/><Relationship Id="rId3" Type="http://schemas.openxmlformats.org/officeDocument/2006/relationships/hyperlink" Target="mailto:krph.podatelna@pcr.cz" TargetMode="External"/><Relationship Id="rId7" Type="http://schemas.openxmlformats.org/officeDocument/2006/relationships/hyperlink" Target="mailto:jaroslav.matousek5@pcr.cz" TargetMode="External"/><Relationship Id="rId2" Type="http://schemas.openxmlformats.org/officeDocument/2006/relationships/hyperlink" Target="mailto:eva.vik@pcr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roslav.mervart2@pcr.cz" TargetMode="External"/><Relationship Id="rId5" Type="http://schemas.openxmlformats.org/officeDocument/2006/relationships/hyperlink" Target="mailto:ales.brendl@pcr.cz" TargetMode="External"/><Relationship Id="rId4" Type="http://schemas.openxmlformats.org/officeDocument/2006/relationships/hyperlink" Target="mailto:leona.saglova@pcr.cz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od5k10.cz/vzdelavani-dospelych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rev.cz/" TargetMode="External"/><Relationship Id="rId2" Type="http://schemas.openxmlformats.org/officeDocument/2006/relationships/hyperlink" Target="https://www.nic.cz/page/4598/to-nevymazes-webinar-pro-vsechny-rodice-o-detske-nahote-v-online-prosto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jeedu.npi.cz/produkt/podpora-plynuleho-prechodu-z-materske-do-zakladni-skoly-b250-02-18-261-12749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cz/velka-novela-skolskeho-zakona-prehled-zmen-ucinnych-od-1-1-2026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cz/wp-content/uploads/2025/11/Rozhodovani-o-osvobozeni_prominuti-a-snizeni-uplaty-za-predskolni-vzdelavan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file/65388/" TargetMode="External"/><Relationship Id="rId2" Type="http://schemas.openxmlformats.org/officeDocument/2006/relationships/hyperlink" Target="https://zapojmevsechny.cz/clanek/994-vychazi-rozsirena-a-aktualizovana-verze-metodiky-k-identifikaci-deti-a-zaku-se-socialnim-znevyhodneni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edu.gov.cz/infoservis-special-indexace-skol-a-vykazovani-zaku-se-socialnim-znevyhodnenim-24-9-202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birka.cz/sb/2005/14?zalozka=text" TargetMode="External"/><Relationship Id="rId2" Type="http://schemas.openxmlformats.org/officeDocument/2006/relationships/hyperlink" Target="https://edu.gov.cz/wp-content/uploads/2025/11/Zapis-do-zakladni-skoly-informace-pro-zakonne-zastupc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81E7E-C138-4DAE-B94F-478FAA166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5555"/>
            <a:ext cx="9144000" cy="2414408"/>
          </a:xfrm>
        </p:spPr>
        <p:txBody>
          <a:bodyPr>
            <a:normAutofit/>
          </a:bodyPr>
          <a:lstStyle/>
          <a:p>
            <a:b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4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Krajské setkání ředitelů mateřských škol </a:t>
            </a:r>
            <a:br>
              <a:rPr lang="cs-CZ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cs-CZ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Nejste na to sami </a:t>
            </a:r>
            <a:endParaRPr lang="cs-CZ" sz="4400" b="1" dirty="0">
              <a:solidFill>
                <a:srgbClr val="13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44237E-83EB-49E7-B633-C181B1F1B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144001" cy="1655762"/>
          </a:xfrm>
        </p:spPr>
        <p:txBody>
          <a:bodyPr>
            <a:normAutofit lnSpcReduction="10000"/>
          </a:bodyPr>
          <a:lstStyle/>
          <a:p>
            <a:endParaRPr lang="cs-CZ" dirty="0">
              <a:solidFill>
                <a:srgbClr val="13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13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28.01.2026</a:t>
            </a:r>
          </a:p>
          <a:p>
            <a:r>
              <a:rPr lang="cs-CZ" dirty="0">
                <a:solidFill>
                  <a:srgbClr val="13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Krajský úřad Královéhradeckého kraje</a:t>
            </a:r>
          </a:p>
          <a:p>
            <a:r>
              <a:rPr lang="cs-CZ" dirty="0">
                <a:solidFill>
                  <a:srgbClr val="13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školství a sportu </a:t>
            </a:r>
          </a:p>
          <a:p>
            <a:pPr algn="l"/>
            <a:endParaRPr lang="cs-CZ" dirty="0">
              <a:solidFill>
                <a:srgbClr val="13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>
              <a:solidFill>
                <a:srgbClr val="13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1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FD26D4E-84F1-A739-6216-62C7BCB1E468}"/>
              </a:ext>
            </a:extLst>
          </p:cNvPr>
          <p:cNvSpPr/>
          <p:nvPr/>
        </p:nvSpPr>
        <p:spPr>
          <a:xfrm>
            <a:off x="1273629" y="2764971"/>
            <a:ext cx="10080171" cy="21227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78A5F9-A2C7-366F-0D76-B0587E68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78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100" u="sng" dirty="0"/>
            </a:br>
            <a:br>
              <a:rPr lang="cs-CZ" sz="3100" u="sng" dirty="0"/>
            </a:br>
            <a:br>
              <a:rPr lang="cs-CZ" sz="3100" u="sng" dirty="0"/>
            </a:br>
            <a:r>
              <a:rPr lang="cs-CZ" sz="3100" u="sng" dirty="0"/>
              <a:t>Zápisy k předškolnímu vzdělávání a správní řízení</a:t>
            </a:r>
            <a:br>
              <a:rPr lang="cs-CZ" sz="3600" b="1" u="sng" dirty="0"/>
            </a:br>
            <a:br>
              <a:rPr lang="cs-CZ" sz="44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59AFE-6824-6C92-13F4-E203DD62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Současně s termínem, místem zápisu a kritérii je vhodné zveřejnit také </a:t>
            </a:r>
            <a:r>
              <a:rPr lang="cs-CZ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stanovení počtu přijímaných dětí</a:t>
            </a:r>
            <a:r>
              <a:rPr lang="cs-CZ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Doporučujeme zároveň doplnit tento údaj o možnosti snížení přijímaného počtu dětí: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případě přijetí dítěte se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speciálními vzdělávacími potřebami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počet přijímaných dětí bude snižovat podle ustanovení § 2 odst. 5 vyhlášky č. 14/2005 Sb., o předškolním vzdělávání, ve znění pozdějších předpisů. 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případě,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přijetí dětí mladších tří let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bude snížen celkový počet přijímaných dětí v souladu s ustanovením § 2 odst. 6 výše uvedené vyhlášky.</a:t>
            </a:r>
          </a:p>
          <a:p>
            <a:pPr algn="just">
              <a:lnSpc>
                <a:spcPct val="120000"/>
              </a:lnSpc>
            </a:pPr>
            <a:r>
              <a:rPr lang="cs-CZ" sz="2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Ověřit si u zřizovatele </a:t>
            </a:r>
            <a:r>
              <a:rPr lang="cs-CZ" sz="22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jaký je současný školský obvod</a:t>
            </a:r>
            <a:r>
              <a:rPr lang="cs-CZ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zda nedošlo k úpravě obvodu v rámci obce, případně </a:t>
            </a:r>
            <a:r>
              <a:rPr lang="cs-CZ" sz="2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jestli není uzavřena dohoda mezi obcemi o vytvoření společného škol. obvodu.</a:t>
            </a:r>
          </a:p>
          <a:p>
            <a:pPr algn="just">
              <a:lnSpc>
                <a:spcPct val="12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DAD373-6A8F-4572-0265-B2F333E7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C5180B-A19F-C7B0-D9B0-3953B476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3438CF-8931-BFE4-EA7E-A88856CB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97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71BC0E8-9D0F-E16B-C130-048E79D1AE9D}"/>
              </a:ext>
            </a:extLst>
          </p:cNvPr>
          <p:cNvSpPr/>
          <p:nvPr/>
        </p:nvSpPr>
        <p:spPr>
          <a:xfrm>
            <a:off x="1360714" y="4386943"/>
            <a:ext cx="9699172" cy="15131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5E7A76-C212-F368-8E73-E512F176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761"/>
          </a:xfrm>
        </p:spPr>
        <p:txBody>
          <a:bodyPr/>
          <a:lstStyle/>
          <a:p>
            <a:pPr algn="ctr"/>
            <a:r>
              <a:rPr lang="cs-CZ" dirty="0"/>
              <a:t>Kde hledat pomoc….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8D40C5-876E-6BCA-290B-886DDE5BB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3887"/>
            <a:ext cx="10678887" cy="5202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600" dirty="0">
                <a:hlinkClick r:id="rId2"/>
              </a:rPr>
              <a:t>ŠIP KHK - Školství v Královéhradeckém kraji</a:t>
            </a:r>
            <a:endParaRPr lang="cs-CZ" sz="2600" dirty="0"/>
          </a:p>
          <a:p>
            <a:r>
              <a:rPr lang="cs-CZ" sz="2000" dirty="0"/>
              <a:t>Školský informační portál KHK - kromě aktuálních informací ze školství jsou zde zveřejněny doporučené vzory ke správnímu řízení (samostatný oddíl Správní řízení)</a:t>
            </a:r>
            <a:endParaRPr lang="cs-CZ" sz="2000" dirty="0">
              <a:hlinkClick r:id="rId3"/>
            </a:endParaRPr>
          </a:p>
          <a:p>
            <a:pPr marL="0" indent="0" algn="ctr">
              <a:buNone/>
            </a:pPr>
            <a:r>
              <a:rPr lang="cs-CZ" sz="2600" dirty="0">
                <a:hlinkClick r:id="rId3"/>
              </a:rPr>
              <a:t>Stanovisko MPSV a MŠMT k zápisu k předškolnímu vzdělávání</a:t>
            </a:r>
            <a:r>
              <a:rPr lang="cs-CZ" sz="2600" dirty="0"/>
              <a:t> </a:t>
            </a:r>
          </a:p>
          <a:p>
            <a:r>
              <a:rPr lang="cs-CZ" sz="2000" dirty="0"/>
              <a:t>zde najdete např. i postup v případě, že zákonný zástupce nepřihlásí dítě k povinnému PV, kdo odpovídá za dohledání dětí v povinném předškolním roce</a:t>
            </a:r>
          </a:p>
          <a:p>
            <a:pPr marL="0" indent="0" algn="ctr">
              <a:buNone/>
            </a:pPr>
            <a:r>
              <a:rPr lang="cs-CZ" sz="2600" dirty="0">
                <a:hlinkClick r:id="rId4"/>
              </a:rPr>
              <a:t>Metodické doporučení k individuálnímu vzdělávání dětí v MŠ</a:t>
            </a:r>
            <a:endParaRPr lang="cs-CZ" sz="2600" dirty="0"/>
          </a:p>
          <a:p>
            <a:r>
              <a:rPr lang="cs-CZ" sz="2000" dirty="0"/>
              <a:t>jak správně nastavit individuální vzdělávání, jak jej ukončit </a:t>
            </a:r>
          </a:p>
          <a:p>
            <a:pPr marL="0" indent="0" algn="ctr">
              <a:buNone/>
            </a:pPr>
            <a:r>
              <a:rPr lang="cs-CZ" sz="2200" dirty="0"/>
              <a:t>V případě problémů ve správním řízení kontaktujte:</a:t>
            </a:r>
          </a:p>
          <a:p>
            <a:pPr marL="720725" lvl="2" indent="0" defTabSz="838200">
              <a:lnSpc>
                <a:spcPct val="100000"/>
              </a:lnSpc>
              <a:buNone/>
            </a:pPr>
            <a:r>
              <a:rPr lang="cs-CZ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Mgr. Daniel Horáček</a:t>
            </a:r>
            <a:r>
              <a:rPr lang="cs-C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702 209 361, dhoracek@khk.cz, </a:t>
            </a:r>
            <a:r>
              <a:rPr lang="cs-CZ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odvolací řízení </a:t>
            </a:r>
          </a:p>
          <a:p>
            <a:pPr marL="720725" lvl="2" indent="0" defTabSz="838200">
              <a:lnSpc>
                <a:spcPct val="100000"/>
              </a:lnSpc>
              <a:buNone/>
            </a:pPr>
            <a:r>
              <a:rPr lang="cs-CZ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Mgr. Jan Dvořák </a:t>
            </a:r>
            <a:r>
              <a:rPr lang="cs-C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607 029 914, jdvorak@khk.cz, </a:t>
            </a:r>
            <a:r>
              <a:rPr lang="cs-CZ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základní školy</a:t>
            </a:r>
          </a:p>
          <a:p>
            <a:pPr marL="720725" lvl="2" indent="0" defTabSz="838200">
              <a:lnSpc>
                <a:spcPct val="100000"/>
              </a:lnSpc>
              <a:buNone/>
            </a:pPr>
            <a:r>
              <a:rPr lang="cs-CZ" sz="2200" b="1" kern="100" dirty="0">
                <a:solidFill>
                  <a:srgbClr val="1315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Mgr. Šárka Hulíková </a:t>
            </a:r>
            <a:r>
              <a:rPr lang="cs-CZ" sz="2200" kern="100" dirty="0">
                <a:solidFill>
                  <a:srgbClr val="1315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702 212 838, </a:t>
            </a:r>
            <a:r>
              <a:rPr lang="cs-CZ" sz="2200" kern="100" dirty="0">
                <a:solidFill>
                  <a:srgbClr val="1315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shulikova@khk.cz</a:t>
            </a:r>
            <a:r>
              <a:rPr lang="cs-CZ" sz="2200" kern="100" dirty="0">
                <a:solidFill>
                  <a:srgbClr val="1315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2200" b="1" kern="100" dirty="0">
                <a:solidFill>
                  <a:srgbClr val="1315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mateřské školy</a:t>
            </a:r>
          </a:p>
          <a:p>
            <a:pPr marL="720725" lvl="2" indent="0" defTabSz="838200">
              <a:lnSpc>
                <a:spcPct val="100000"/>
              </a:lnSpc>
              <a:buNone/>
            </a:pPr>
            <a:endParaRPr lang="cs-CZ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0725" lvl="2" indent="0" defTabSz="838200">
              <a:lnSpc>
                <a:spcPct val="100000"/>
              </a:lnSpc>
              <a:buNone/>
            </a:pPr>
            <a:endParaRPr lang="cs-CZ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F01C3B-7E9C-A294-7492-FB8CDF78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9BC099-03AE-F5A4-0E59-7046FD19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62443C-A35F-60CA-B9AF-2C604D16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35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91345-F228-7921-A055-671964F3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Poradenské služby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D89A4-21EC-DE83-3CFB-BB6918DDB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120"/>
              </a:spcAft>
              <a:buFont typeface="Wingdings" panose="05000000000000000000" pitchFamily="2" charset="2"/>
              <a:buChar char="Ø"/>
            </a:pP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"/>
              </a:spcAft>
              <a:buFont typeface="Wingdings" panose="05000000000000000000" pitchFamily="2" charset="2"/>
              <a:buChar char="Ø"/>
            </a:pPr>
            <a:r>
              <a:rPr lang="cs-CZ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§</a:t>
            </a:r>
            <a:r>
              <a:rPr lang="cs-CZ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120a </a:t>
            </a:r>
            <a:r>
              <a:rPr lang="cs-CZ" sz="3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Zákon 561/2004 Sb. o předškolním, základním, středním, vyšším odborném a jiném vzdělávání (školský zákon)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Vyhláška 72/2005 Sb. o poskytování poradenských služeb ve školách a školských poradenských zařízeních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3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9EA6F9-2DB5-0CD8-0A94-598D9B60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3419A-485A-A3D4-F0BE-731A30F4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914F7-DC1B-CF8A-5AAC-8A14F41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04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91345-F228-7921-A055-671964F3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Poradenské služby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D89A4-21EC-DE83-3CFB-BB6918DD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64101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 mateřské škole jsou poskytovány poradenské služby 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 rozsahu odpovídajícím počtu a vzdělávacím potřebám dětí školy zaměřené zejména na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identifikaci a podporu 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dětí se </a:t>
            </a: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speciálními vzdělávacími potřebami a dětí nadaných a mimořádně nadaných,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podporu dětí s potenciálním rizikem školní neúspěšnosti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podporu dětí 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výraznými deficity v osvojování výsledků učení v oblasti klíčových osobnostních a sociálních kompetencí,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realizaci metodických konzultací mezi pedagogy a se školskými poradenskými zařízeními 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průběžné předávání informací zákonným zástupcům 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 realizované i navrhované podpoře jejich dítěte v předškolním vzdělávání.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9EA6F9-2DB5-0CD8-0A94-598D9B60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3419A-485A-A3D4-F0BE-731A30F4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914F7-DC1B-CF8A-5AAC-8A14F41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62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91345-F228-7921-A055-671964F3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Poradenské služby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D89A4-21EC-DE83-3CFB-BB6918DD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7794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složení pedagogických pracovníků</a:t>
            </a:r>
            <a:r>
              <a:rPr lang="cs-CZ" dirty="0"/>
              <a:t> školy, kteří se podílejí na poskytování poradenských služeb ve škole, stanoví </a:t>
            </a:r>
            <a:r>
              <a:rPr lang="cs-CZ" b="1" dirty="0"/>
              <a:t>vnitřním předpisem ředitel školy po projednání v pedagogické radě</a:t>
            </a:r>
            <a:r>
              <a:rPr lang="cs-CZ" sz="1800" b="1" dirty="0"/>
              <a:t>.</a:t>
            </a:r>
          </a:p>
          <a:p>
            <a:pPr marL="0" indent="0">
              <a:buNone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(§</a:t>
            </a: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120a, z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ákon  561/2004 Sb. o předškolním, základním, středním, vyšším odborném a jiném vzdělávání od 1.1.2026)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 mateřské škole poskytují </a:t>
            </a:r>
            <a:r>
              <a:rPr lang="cs-CZ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zpravidla učitelé mateřské školy </a:t>
            </a:r>
            <a:r>
              <a:rPr lang="cs-CZ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určení postupem podle § 120a odst. 2 školského zákona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 poskytování poradenských služeb </a:t>
            </a:r>
            <a:r>
              <a:rPr lang="cs-CZ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 může podílet </a:t>
            </a:r>
            <a:r>
              <a:rPr lang="cs-CZ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psycholog, speciální pedagog, školský logoped nebo sociální pedagog</a:t>
            </a:r>
          </a:p>
          <a:p>
            <a:pPr marL="0" indent="0"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9EA6F9-2DB5-0CD8-0A94-598D9B60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3419A-485A-A3D4-F0BE-731A30F4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914F7-DC1B-CF8A-5AAC-8A14F41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04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91345-F228-7921-A055-671964F3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Poradenské služby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D89A4-21EC-DE83-3CFB-BB6918DD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6410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Mateřská škola 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zpracovává a uskutečňuje program poradenských služeb 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 škole, který zahrnuje </a:t>
            </a: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popis a vymezení rozsahu činností pedagogických pracovníků 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(kdo a rozsah, vnitřní předpis - schválit v pedagogické radě)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kern="100" dirty="0"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ito pedagogičtí pracovníci </a:t>
            </a: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 podílejí 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 zajišťování podpůrných opatření pro žáky se speciálními vzdělávacími potřebami, poskytují součinnost školským poradenským zařízením a spolupracují s orgány veřejné moci za účelem ochrany práv žáků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kern="100" dirty="0">
                <a:ea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kola </a:t>
            </a:r>
            <a:r>
              <a:rPr lang="cs-CZ" sz="2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spolupracuje 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 školským poradenským zařízením také v oblasti dalších služeb zajišťovaných pro žáky a služeb zajišťovaných školou.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9EA6F9-2DB5-0CD8-0A94-598D9B60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3419A-485A-A3D4-F0BE-731A30F4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914F7-DC1B-CF8A-5AAC-8A14F41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26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91345-F228-7921-A055-671964F3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177"/>
          </a:xfrm>
        </p:spPr>
        <p:txBody>
          <a:bodyPr>
            <a:normAutofit/>
          </a:bodyPr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Poradenské služby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D89A4-21EC-DE83-3CFB-BB6918DD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207697"/>
            <a:ext cx="10515600" cy="49588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cs-CZ" sz="9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Standardní činnosti mateřské školy</a:t>
            </a: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cs-CZ" sz="9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I. Standardní činnosti učitele mateřské školy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9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Identifikace dětí se speciálními vzdělávacími potřebami a dětí nadaných nebo mimořádně nadaných</a:t>
            </a:r>
            <a:r>
              <a:rPr lang="cs-CZ" sz="9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Poskytování podpory těmto dětem ve vzdělávání, zajištění její individualizace a vyhodnocení nastavené podpory.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9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Vyhledávání a orientační šetření dětí s rizikem či projevy rizikového chování</a:t>
            </a:r>
            <a:r>
              <a:rPr lang="cs-CZ" sz="9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sz="9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poskytování poradenských služeb těmto dětem a jejich zákonným zástupcům</a:t>
            </a:r>
            <a:r>
              <a:rPr lang="cs-CZ" sz="9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případně zprostředkování péče odpovídajícího odborného pracoviště ve spolupráci s dalšími učiteli.</a:t>
            </a: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None/>
            </a:pPr>
            <a:endParaRPr lang="cs-CZ" sz="96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cs-CZ" sz="8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II. Standardní činnosti speciálního pedagoga v mateřské škole</a:t>
            </a: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cs-CZ" sz="8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III. Standardní činnosti psychologa v mateřské škole</a:t>
            </a: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cs-CZ" sz="8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IV. Standardní činnosti školského logopeda v mateřské škole</a:t>
            </a: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  <a:buNone/>
            </a:pPr>
            <a:endParaRPr lang="cs-CZ" sz="60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9EA6F9-2DB5-0CD8-0A94-598D9B60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3419A-485A-A3D4-F0BE-731A30F4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914F7-DC1B-CF8A-5AAC-8A14F41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84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91345-F228-7921-A055-671964F3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Poradenské služby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D89A4-21EC-DE83-3CFB-BB6918DD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7794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poradenské služby jsou poskytovány </a:t>
            </a:r>
            <a:r>
              <a:rPr lang="cs-CZ" b="1" dirty="0"/>
              <a:t>dětem a jejich zákonným zástupcům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školy zřizované státem, krajem, obcí nebo svazkem obcí </a:t>
            </a:r>
            <a:r>
              <a:rPr lang="cs-CZ" b="1" dirty="0"/>
              <a:t>poskytují bezplatně standardní poradenské služby </a:t>
            </a:r>
            <a:r>
              <a:rPr lang="cs-CZ" dirty="0"/>
              <a:t>v rozsahu uvedeném v přílohách č. 1 až 4 Vyhlášky 72/2005 Sb. o poskytování poradenských služeb ve školách a školských poradenských zařízeních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9EA6F9-2DB5-0CD8-0A94-598D9B60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3419A-485A-A3D4-F0BE-731A30F4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914F7-DC1B-CF8A-5AAC-8A14F41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23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91345-F228-7921-A055-671964F3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495"/>
          </a:xfrm>
        </p:spPr>
        <p:txBody>
          <a:bodyPr>
            <a:normAutofit/>
          </a:bodyPr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Poradenské služby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D89A4-21EC-DE83-3CFB-BB6918DD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9620"/>
            <a:ext cx="10515600" cy="495887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 poskytnutí </a:t>
            </a:r>
            <a:r>
              <a:rPr lang="cs-CZ" b="1" dirty="0"/>
              <a:t>psychologické, speciálně pedagogické nebo logopedické poradenské služby ve škole </a:t>
            </a:r>
            <a:r>
              <a:rPr lang="cs-CZ" dirty="0"/>
              <a:t>se souhlas </a:t>
            </a:r>
            <a:r>
              <a:rPr lang="cs-CZ" b="1" dirty="0"/>
              <a:t>zákonného zástupce žáka nevyžaduje</a:t>
            </a:r>
            <a:r>
              <a:rPr lang="cs-CZ" dirty="0"/>
              <a:t>, pokud jiný právní předpis 7) nestanoví jinak.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Škola </a:t>
            </a:r>
            <a:r>
              <a:rPr lang="cs-CZ" b="1" dirty="0"/>
              <a:t>prokazatelným a srozumitelným způsobem </a:t>
            </a:r>
            <a:r>
              <a:rPr lang="cs-CZ" dirty="0"/>
              <a:t>informuje </a:t>
            </a:r>
            <a:r>
              <a:rPr lang="cs-CZ" b="1" dirty="0"/>
              <a:t>žáka a v případě žáka, který má zákonného zástupce, </a:t>
            </a:r>
            <a:r>
              <a:rPr lang="cs-CZ" dirty="0"/>
              <a:t>také jeho zákonného zástupce o</a:t>
            </a:r>
          </a:p>
          <a:p>
            <a:pPr marL="0" indent="0">
              <a:buNone/>
            </a:pPr>
            <a:r>
              <a:rPr lang="cs-CZ" sz="2200" dirty="0"/>
              <a:t>	</a:t>
            </a:r>
            <a:r>
              <a:rPr lang="cs-CZ" sz="2600" dirty="0"/>
              <a:t>a) </a:t>
            </a:r>
            <a:r>
              <a:rPr lang="cs-CZ" sz="2600" b="1" dirty="0"/>
              <a:t>psychologických, speciálně pedagogických nebo logopedických 	poradenských službách,</a:t>
            </a:r>
            <a:r>
              <a:rPr lang="cs-CZ" sz="2600" dirty="0"/>
              <a:t> které poskytuje, </a:t>
            </a:r>
            <a:r>
              <a:rPr lang="cs-CZ" sz="2600" b="1" dirty="0"/>
              <a:t>včetně určení pedagogických 	pracovníků, kteří je zajišťují,</a:t>
            </a:r>
          </a:p>
          <a:p>
            <a:pPr marL="0" indent="0">
              <a:buNone/>
            </a:pPr>
            <a:r>
              <a:rPr lang="cs-CZ" sz="2600" dirty="0"/>
              <a:t>	b) </a:t>
            </a:r>
            <a:r>
              <a:rPr lang="cs-CZ" sz="2600" b="1" dirty="0"/>
              <a:t>účelu a průběhu poskytování psychologických, speciálně 	pedagogických nebo 	logopedických poradenských služeb </a:t>
            </a:r>
            <a:r>
              <a:rPr lang="cs-CZ" sz="2600" dirty="0"/>
              <a:t>a</a:t>
            </a:r>
          </a:p>
          <a:p>
            <a:pPr marL="0" indent="0">
              <a:buNone/>
            </a:pPr>
            <a:r>
              <a:rPr lang="cs-CZ" sz="2600" dirty="0"/>
              <a:t>	c) </a:t>
            </a:r>
            <a:r>
              <a:rPr lang="cs-CZ" sz="2600" b="1" dirty="0"/>
              <a:t>právech a povinnostech </a:t>
            </a:r>
            <a:r>
              <a:rPr lang="cs-CZ" sz="2600" dirty="0"/>
              <a:t>žáka a </a:t>
            </a:r>
            <a:r>
              <a:rPr lang="cs-CZ" sz="2600" b="1" dirty="0"/>
              <a:t>jeho zákonného zástupce spojených s 	poskytováním psychologických, speciálně pedagogických nebo 	logopedických poradenských služeb ve škole, včetně práva obrátit se na 	Českou školní inspekci podle § 174 odst. 6 školského zákona </a:t>
            </a:r>
            <a:r>
              <a:rPr lang="cs-CZ" sz="2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9EA6F9-2DB5-0CD8-0A94-598D9B60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3419A-485A-A3D4-F0BE-731A30F4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914F7-DC1B-CF8A-5AAC-8A14F41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04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1C00-B5FB-4365-81B7-7F607D2B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5" y="320676"/>
            <a:ext cx="10515600" cy="7748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49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Systém primární prevence v ČR</a:t>
            </a:r>
            <a:br>
              <a:rPr lang="cs-CZ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2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EFC0A-FA3F-4F8F-A04D-62F931D7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45" y="1268083"/>
            <a:ext cx="10515600" cy="517584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3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MŠMT  </a:t>
            </a:r>
            <a:r>
              <a:rPr lang="cs-CZ" sz="3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 Mgr. Jana Kubecová; jana.kubecova@msmt.cz ; </a:t>
            </a:r>
            <a:r>
              <a:rPr lang="de-DE" sz="3800" dirty="0" err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de-DE" sz="3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234 812 104</a:t>
            </a:r>
            <a:r>
              <a:rPr lang="cs-CZ" sz="3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3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778 799 738</a:t>
            </a:r>
            <a:br>
              <a:rPr lang="de-DE" sz="3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8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https://www.msmt.cz/vzdelavani/socialni-programy/prevence</a:t>
            </a:r>
            <a:endParaRPr lang="cs-CZ" sz="3800" dirty="0">
              <a:solidFill>
                <a:srgbClr val="0070C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3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Krajský školský koordinátor prevence </a:t>
            </a:r>
            <a:r>
              <a:rPr lang="cs-CZ" sz="3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KHK Mgr. Jana Hrnčířová; </a:t>
            </a:r>
            <a:r>
              <a:rPr lang="cs-CZ" sz="3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jhrncirova@khk.cz</a:t>
            </a:r>
            <a:r>
              <a:rPr lang="cs-CZ" sz="3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tel. 725 547 168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3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Metodik prevence v PPP a SPC Královéhradeckého kraje - Centrum prevence a metodické podpory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3800" b="1" dirty="0">
                <a:ea typeface="Calibri" panose="020F0502020204030204" pitchFamily="34" charset="0"/>
                <a:cs typeface="Calibri" panose="020F0502020204030204" pitchFamily="34" charset="0"/>
              </a:rPr>
              <a:t>Pedagogové, kteří poskytují poradenské služby ve škole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3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ostatní pedagogičtí pracovníci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3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Další aktéři působící v oblasti prevence </a:t>
            </a:r>
            <a:r>
              <a:rPr lang="cs-CZ" sz="3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(Policie ČR, OSPOD, Nestátní neziskové organizace, sociální služby – SAS pro rodiny s dětmi, NZDM…..)</a:t>
            </a:r>
            <a:br>
              <a:rPr lang="cs-CZ" sz="3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38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C4181-C0B6-4543-9BDF-E54D07F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3030E-0D47-41A6-BC21-BB3B4CD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388C5-5B91-4586-A2C6-F8D2A77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19</a:t>
            </a:fld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539230A-74C1-DD1D-F2C1-F487226BA103}"/>
              </a:ext>
            </a:extLst>
          </p:cNvPr>
          <p:cNvCxnSpPr/>
          <p:nvPr/>
        </p:nvCxnSpPr>
        <p:spPr>
          <a:xfrm flipV="1">
            <a:off x="424132" y="1362973"/>
            <a:ext cx="0" cy="34678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3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81E7E-C138-4DAE-B94F-478FAA166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5555"/>
            <a:ext cx="9144000" cy="1190445"/>
          </a:xfrm>
        </p:spPr>
        <p:txBody>
          <a:bodyPr>
            <a:normAutofit fontScale="90000"/>
          </a:bodyPr>
          <a:lstStyle/>
          <a:p>
            <a:b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Změny v legislativě od 1.1.2026</a:t>
            </a:r>
            <a:br>
              <a:rPr lang="cs-CZ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Primární  prevence</a:t>
            </a:r>
            <a:endParaRPr lang="cs-CZ" sz="4400" b="1" dirty="0">
              <a:solidFill>
                <a:srgbClr val="13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44237E-83EB-49E7-B633-C181B1F1B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144001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>
                <a:solidFill>
                  <a:srgbClr val="1315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Odbor školství a sportu, oddělení vzdělávání</a:t>
            </a:r>
          </a:p>
          <a:p>
            <a:pPr algn="l"/>
            <a:r>
              <a:rPr lang="cs-CZ" dirty="0">
                <a:solidFill>
                  <a:srgbClr val="1315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Mgr. Jana Hrnčířová, </a:t>
            </a:r>
            <a:r>
              <a:rPr lang="cs-CZ" dirty="0">
                <a:solidFill>
                  <a:srgbClr val="1315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jhrncirova@khk.cz</a:t>
            </a:r>
            <a:r>
              <a:rPr lang="cs-CZ" dirty="0">
                <a:solidFill>
                  <a:srgbClr val="1315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725 547 168 </a:t>
            </a:r>
          </a:p>
          <a:p>
            <a:pPr algn="l"/>
            <a:r>
              <a:rPr lang="cs-CZ" dirty="0">
                <a:solidFill>
                  <a:srgbClr val="1315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Mgr. Šárka Hulíková, </a:t>
            </a:r>
            <a:r>
              <a:rPr lang="cs-CZ" dirty="0">
                <a:solidFill>
                  <a:srgbClr val="1315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shulikova@khk.cz</a:t>
            </a:r>
            <a:r>
              <a:rPr lang="cs-CZ" dirty="0">
                <a:solidFill>
                  <a:srgbClr val="1315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702 212 838</a:t>
            </a:r>
          </a:p>
          <a:p>
            <a:pPr algn="l"/>
            <a:r>
              <a:rPr lang="cs-CZ" dirty="0">
                <a:solidFill>
                  <a:srgbClr val="1315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endParaRPr lang="cs-CZ" dirty="0">
              <a:solidFill>
                <a:srgbClr val="13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>
              <a:solidFill>
                <a:srgbClr val="13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48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1C00-B5FB-4365-81B7-7F607D2B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5" y="320675"/>
            <a:ext cx="11325046" cy="56508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22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Centrum prevence a metodické podpory při PPP a </a:t>
            </a:r>
            <a:r>
              <a:rPr lang="cs-CZ" sz="2200" b="1" kern="100" dirty="0"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PC KHK, </a:t>
            </a:r>
            <a:r>
              <a:rPr lang="pt-BR" sz="2200" b="1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Centrum prevence - PPP a SPC KHK</a:t>
            </a:r>
            <a:br>
              <a:rPr lang="cs-CZ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2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EFC0A-FA3F-4F8F-A04D-62F931D7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45" y="1130060"/>
            <a:ext cx="10515600" cy="470184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C4181-C0B6-4543-9BDF-E54D07F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3030E-0D47-41A6-BC21-BB3B4CD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388C5-5B91-4586-A2C6-F8D2A77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20</a:t>
            </a:fld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E04F8AB-044F-DE6D-35C2-D67D63D66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29395"/>
              </p:ext>
            </p:extLst>
          </p:nvPr>
        </p:nvGraphicFramePr>
        <p:xfrm>
          <a:off x="759126" y="885757"/>
          <a:ext cx="10590432" cy="5086490"/>
        </p:xfrm>
        <a:graphic>
          <a:graphicData uri="http://schemas.openxmlformats.org/drawingml/2006/table">
            <a:tbl>
              <a:tblPr firstRow="1" firstCol="1" bandRow="1"/>
              <a:tblGrid>
                <a:gridCol w="4089427">
                  <a:extLst>
                    <a:ext uri="{9D8B030D-6E8A-4147-A177-3AD203B41FA5}">
                      <a16:colId xmlns:a16="http://schemas.microsoft.com/office/drawing/2014/main" val="1245386022"/>
                    </a:ext>
                  </a:extLst>
                </a:gridCol>
                <a:gridCol w="2427214">
                  <a:extLst>
                    <a:ext uri="{9D8B030D-6E8A-4147-A177-3AD203B41FA5}">
                      <a16:colId xmlns:a16="http://schemas.microsoft.com/office/drawing/2014/main" val="2531427862"/>
                    </a:ext>
                  </a:extLst>
                </a:gridCol>
                <a:gridCol w="2732514">
                  <a:extLst>
                    <a:ext uri="{9D8B030D-6E8A-4147-A177-3AD203B41FA5}">
                      <a16:colId xmlns:a16="http://schemas.microsoft.com/office/drawing/2014/main" val="3272670005"/>
                    </a:ext>
                  </a:extLst>
                </a:gridCol>
                <a:gridCol w="1341277">
                  <a:extLst>
                    <a:ext uri="{9D8B030D-6E8A-4147-A177-3AD203B41FA5}">
                      <a16:colId xmlns:a16="http://schemas.microsoft.com/office/drawing/2014/main" val="3584238713"/>
                    </a:ext>
                  </a:extLst>
                </a:gridCol>
              </a:tblGrid>
              <a:tr h="305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Metodik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Email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Tel. 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123215"/>
                  </a:ext>
                </a:extLst>
              </a:tr>
              <a:tr h="750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Hradec Králové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Mgr., Bc. Jitka Musilová, DiS.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j.musilova@prevencekhk.cz</a:t>
                      </a:r>
                      <a:endParaRPr lang="cs-CZ" sz="16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606 082 588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995829"/>
                  </a:ext>
                </a:extLst>
              </a:tr>
              <a:tr h="305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Jičín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Mgr. Šárka Pušová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s.pusova@prevencekhk.cz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602 620 020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774827"/>
                  </a:ext>
                </a:extLst>
              </a:tr>
              <a:tr h="62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Rychnov nad Kněžnou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Mgr., Bc. Zdenka Moravcová Ženatová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z.moravcova@prevencekhk.cz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606 729 219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175283"/>
                  </a:ext>
                </a:extLst>
              </a:tr>
              <a:tr h="500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Náchod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Bc. Alena Chmelíková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a.chmelikova@prevencekhk.cz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604 852 215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170118"/>
                  </a:ext>
                </a:extLst>
              </a:tr>
              <a:tr h="305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Trutnov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Mgr. Lukáš Nálevka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l.nalevka@prevencekhk.cz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739 293 888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35485"/>
                  </a:ext>
                </a:extLst>
              </a:tr>
              <a:tr h="414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Implementace Dlouhodobého záměru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Email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Tel.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992080"/>
                  </a:ext>
                </a:extLst>
              </a:tr>
              <a:tr h="62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metodik prevence předčasných odchodů ze vzdělávání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Mgr. Jana Králíková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j.kralikova@prevencekhk.cz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602 549 024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587511"/>
                  </a:ext>
                </a:extLst>
              </a:tr>
              <a:tr h="62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metodik prevence předčasných odchodů ze vzdělávání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Mgr. Natálie Dostálová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n.dostalova@prevencekhk.cz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722 904 759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977624"/>
                  </a:ext>
                </a:extLst>
              </a:tr>
              <a:tr h="62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metodik prevence předčasných odchodů ze vzdělávání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Mgr. Michaela Křečková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m.kreckova@prevencekhk.cz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724 141 373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05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33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1C00-B5FB-4365-81B7-7F607D2B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5" y="320675"/>
            <a:ext cx="10515600" cy="95336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Š</a:t>
            </a:r>
            <a:r>
              <a:rPr lang="cs-CZ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kolský informační portál Královéhradeckého kraje (ŠIP)</a:t>
            </a:r>
            <a:br>
              <a:rPr lang="cs-CZ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hlinkClick r:id="rId2"/>
              </a:rPr>
              <a:t>Školský informační portál Královéhradeckého kraje - Úvod</a:t>
            </a:r>
            <a:br>
              <a:rPr lang="cs-CZ" sz="3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3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EFC0A-FA3F-4F8F-A04D-62F931D7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45" y="1457863"/>
            <a:ext cx="10515600" cy="455474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C4181-C0B6-4543-9BDF-E54D07F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3030E-0D47-41A6-BC21-BB3B4CD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388C5-5B91-4586-A2C6-F8D2A77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21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F54B76D-A4CA-9038-7E84-A7AA3BA4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5" y="1274044"/>
            <a:ext cx="10673186" cy="4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5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1C00-B5FB-4365-81B7-7F607D2B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5" y="320675"/>
            <a:ext cx="10515600" cy="5592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Nabídky preventivních programů</a:t>
            </a:r>
            <a:endParaRPr lang="cs-CZ" sz="32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EFC0A-FA3F-4F8F-A04D-62F931D7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8" y="1250829"/>
            <a:ext cx="10515600" cy="4554747"/>
          </a:xfrm>
        </p:spPr>
        <p:txBody>
          <a:bodyPr>
            <a:normAutofit fontScale="70000" lnSpcReduction="20000"/>
          </a:bodyPr>
          <a:lstStyle/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Krajské ředitelství Policie Královéhradeckého kraje – Prevence kriminality</a:t>
            </a:r>
            <a:b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Témata preventivních přednášek pro děti: 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Mateřské školy </a:t>
            </a:r>
          </a:p>
          <a:p>
            <a:pPr marR="95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Děti bezpečně – základy bezpečného chování (venku, doma, pohyb na chodníku, přecházení silnice, jízda na kole).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Policie jako nezbytná součást IZS – seznámení s povoláním policisty (jak děti poznají policistu, ale i ostatní členy složek IZS, ukázka vybavení policie).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Městská policie Hradec Králové 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Mateřské školy </a:t>
            </a:r>
          </a:p>
          <a:p>
            <a:pPr marR="95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b="0" i="0" u="none" strike="noStrike" baseline="0" dirty="0">
                <a:solidFill>
                  <a:srgbClr val="000000"/>
                </a:solidFill>
              </a:rPr>
              <a:t>Setkání s cizím člověkem, psem, nález stříkačky </a:t>
            </a:r>
            <a:endParaRPr lang="cs-CZ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952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Přednášky jsou zdarma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C4181-C0B6-4543-9BDF-E54D07F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3030E-0D47-41A6-BC21-BB3B4CD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388C5-5B91-4586-A2C6-F8D2A77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927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1C00-B5FB-4365-81B7-7F607D2B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5" y="32067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Krajské ředitelství policie Královéhradeckého kraje – kontakty na preventisty</a:t>
            </a:r>
            <a:br>
              <a:rPr lang="cs-CZ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2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EFC0A-FA3F-4F8F-A04D-62F931D7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45" y="1130060"/>
            <a:ext cx="10515600" cy="470184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C4181-C0B6-4543-9BDF-E54D07F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3030E-0D47-41A6-BC21-BB3B4CD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388C5-5B91-4586-A2C6-F8D2A77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23</a:t>
            </a:fld>
            <a:endParaRPr lang="cs-CZ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C1D84F1-CFCE-196E-8D19-B08C499F7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17159"/>
              </p:ext>
            </p:extLst>
          </p:nvPr>
        </p:nvGraphicFramePr>
        <p:xfrm>
          <a:off x="3036163" y="1260631"/>
          <a:ext cx="5413694" cy="4931329"/>
        </p:xfrm>
        <a:graphic>
          <a:graphicData uri="http://schemas.openxmlformats.org/drawingml/2006/table">
            <a:tbl>
              <a:tblPr firstRow="1" firstCol="1" bandRow="1"/>
              <a:tblGrid>
                <a:gridCol w="1236630">
                  <a:extLst>
                    <a:ext uri="{9D8B030D-6E8A-4147-A177-3AD203B41FA5}">
                      <a16:colId xmlns:a16="http://schemas.microsoft.com/office/drawing/2014/main" val="1903555017"/>
                    </a:ext>
                  </a:extLst>
                </a:gridCol>
                <a:gridCol w="1216319">
                  <a:extLst>
                    <a:ext uri="{9D8B030D-6E8A-4147-A177-3AD203B41FA5}">
                      <a16:colId xmlns:a16="http://schemas.microsoft.com/office/drawing/2014/main" val="2025884945"/>
                    </a:ext>
                  </a:extLst>
                </a:gridCol>
                <a:gridCol w="1295774">
                  <a:extLst>
                    <a:ext uri="{9D8B030D-6E8A-4147-A177-3AD203B41FA5}">
                      <a16:colId xmlns:a16="http://schemas.microsoft.com/office/drawing/2014/main" val="1609537574"/>
                    </a:ext>
                  </a:extLst>
                </a:gridCol>
                <a:gridCol w="1664971">
                  <a:extLst>
                    <a:ext uri="{9D8B030D-6E8A-4147-A177-3AD203B41FA5}">
                      <a16:colId xmlns:a16="http://schemas.microsoft.com/office/drawing/2014/main" val="1832433879"/>
                    </a:ext>
                  </a:extLst>
                </a:gridCol>
              </a:tblGrid>
              <a:tr h="6455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Krajské ředitelství policie Královéhradeckého kraje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kontakty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telefon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email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45130"/>
                  </a:ext>
                </a:extLst>
              </a:tr>
              <a:tr h="6455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Krajská koordinátorka prevence kriminality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kpt. Mgr. Eva Vik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974 524 287, </a:t>
                      </a:r>
                      <a:b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mobil 724 183 755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2"/>
                        </a:rPr>
                        <a:t>eva.vik@pcr.cz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3"/>
                        </a:rPr>
                        <a:t>krph.podatelna@policie.gov.cz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888496"/>
                  </a:ext>
                </a:extLst>
              </a:tr>
              <a:tr h="1613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b="1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Územní odbor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b="1" dirty="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preventista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89674"/>
                  </a:ext>
                </a:extLst>
              </a:tr>
              <a:tr h="6346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Hradec Králové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por. Bc. Leona Ságlová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974 527 207, </a:t>
                      </a:r>
                      <a:b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mobil 602 160 308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4"/>
                        </a:rPr>
                        <a:t>leona.saglova@pcr.cz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3"/>
                        </a:rPr>
                        <a:t>krph.podatelna@policie.gov.cz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826798"/>
                  </a:ext>
                </a:extLst>
              </a:tr>
              <a:tr h="6346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Jičín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nprap. Aleš Brendl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974 533 207, </a:t>
                      </a:r>
                      <a:b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mobil 702 020 491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5"/>
                        </a:rPr>
                        <a:t>ales.brendl@pcr.cz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3"/>
                        </a:rPr>
                        <a:t>krph.podatelna@policie.gov.cz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141483"/>
                  </a:ext>
                </a:extLst>
              </a:tr>
              <a:tr h="78585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Náchod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por. Mgr. Miroslav Mervart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974 534 207, </a:t>
                      </a:r>
                      <a:b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mobil 725 886 035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6"/>
                        </a:rPr>
                        <a:t>miroslav.mervart2@pcr.cz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3"/>
                        </a:rPr>
                        <a:t>krph.podatelna@policie.gov.cz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096399"/>
                  </a:ext>
                </a:extLst>
              </a:tr>
              <a:tr h="7890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Rychnov nad Kněžnou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por. PhDr. Jaroslav Matoušek, MBA, LL. M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974 536 208, </a:t>
                      </a:r>
                      <a:b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mobil 725 083 407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7"/>
                        </a:rPr>
                        <a:t>jaroslav.matousek5@pcr.cz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3"/>
                        </a:rPr>
                        <a:t>krph.podatelna@policie.gov.cz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777168"/>
                  </a:ext>
                </a:extLst>
              </a:tr>
              <a:tr h="6346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Trutnov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por. Bc. Lukáš Vincenc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974 539 207, </a:t>
                      </a:r>
                      <a:b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r>
                        <a:rPr lang="cs-CZ" sz="900">
                          <a:solidFill>
                            <a:srgbClr val="4F4F4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mobil 725 885 985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 dirty="0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8"/>
                        </a:rPr>
                        <a:t>lukas.vincenc@pcr.cz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900" u="sng" dirty="0">
                          <a:solidFill>
                            <a:srgbClr val="005DA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  <a:hlinkClick r:id="rId3"/>
                        </a:rPr>
                        <a:t>krph.podatelna@policie.gov.cz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20115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0120757F-1F9D-F86D-21FB-9B2BE955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397" y="1753944"/>
            <a:ext cx="14020341" cy="51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26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1C00-B5FB-4365-81B7-7F607D2B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5" y="320675"/>
            <a:ext cx="10515600" cy="5592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Semiramis z. </a:t>
            </a:r>
            <a:r>
              <a:rPr lang="cs-CZ" sz="31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ú.,Centrum</a:t>
            </a:r>
            <a:r>
              <a:rPr lang="cs-CZ" sz="3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vzdělávacích aktivit</a:t>
            </a:r>
            <a:endParaRPr lang="cs-CZ" sz="31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EFC0A-FA3F-4F8F-A04D-62F931D7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7" y="1017917"/>
            <a:ext cx="10910977" cy="5338433"/>
          </a:xfrm>
        </p:spPr>
        <p:txBody>
          <a:bodyPr>
            <a:normAutofit fontScale="55000" lnSpcReduction="20000"/>
          </a:bodyPr>
          <a:lstStyle/>
          <a:p>
            <a:pPr marR="95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4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 rodiče: 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Podpora samostatnosti a zodpovědnosti ve výchově dětí a příprava na školní režim.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Školní zralost, nebo odklad?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Digitální rovnováha předškolních dětí.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Sourozenecká rivalita.</a:t>
            </a:r>
          </a:p>
          <a:p>
            <a:pPr marR="95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4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 pedagogy MŠ: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Komunikace s náročným rodičem.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Psychohygiena a předcházení syndromu vyhoření.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Mindfulness</a:t>
            </a: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využitelné pro sebe i v práci s dětmi.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Komunikační dovednosti pedagoga.</a:t>
            </a:r>
          </a:p>
          <a:p>
            <a:pPr marR="95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4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 děti MŠ: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Podpora zdravého životního stylu.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Podpora </a:t>
            </a:r>
            <a:r>
              <a:rPr lang="cs-CZ" sz="4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socioemočních</a:t>
            </a: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dovedností.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Podpora zdravých vztahů, důvěry, adaptace v třídním kolektivu.</a:t>
            </a: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9525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36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C4181-C0B6-4543-9BDF-E54D07F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3030E-0D47-41A6-BC21-BB3B4CD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388C5-5B91-4586-A2C6-F8D2A77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24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130C9F-38DD-0037-4157-D123C3B4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1854556"/>
            <a:ext cx="5423197" cy="2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67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1C00-B5FB-4365-81B7-7F607D2B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11" y="475951"/>
            <a:ext cx="10515600" cy="209472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2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Od5k10 z.s. </a:t>
            </a:r>
            <a:br>
              <a:rPr lang="cs-CZ" sz="32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100" kern="100" dirty="0"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cs-CZ" sz="31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nteraktivní besedy </a:t>
            </a:r>
            <a:br>
              <a:rPr lang="cs-CZ" sz="31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1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 rodiče, pěstouny, učitele </a:t>
            </a:r>
            <a:br>
              <a:rPr lang="cs-CZ" sz="31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1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pracovníky s dětmi</a:t>
            </a:r>
            <a:br>
              <a:rPr lang="cs-CZ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7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7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https://www.od5k10.cz/vzdelavani-dospelych</a:t>
            </a:r>
            <a:br>
              <a:rPr lang="cs-CZ" sz="27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7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7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primárně okres </a:t>
            </a:r>
            <a:r>
              <a:rPr lang="cs-CZ" sz="27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7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ychnov nad Kněžnou</a:t>
            </a:r>
            <a:endParaRPr lang="cs-CZ" sz="27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C4181-C0B6-4543-9BDF-E54D07F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3030E-0D47-41A6-BC21-BB3B4CD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388C5-5B91-4586-A2C6-F8D2A77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25</a:t>
            </a:fld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BD1EC1CB-E8D4-C1E9-3069-80265DCBF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1249" y="136525"/>
            <a:ext cx="4623759" cy="65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8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1C00-B5FB-4365-81B7-7F607D2B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5" y="32067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3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Další informace</a:t>
            </a:r>
            <a:br>
              <a:rPr lang="cs-CZ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2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EFC0A-FA3F-4F8F-A04D-62F931D7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8" y="1552755"/>
            <a:ext cx="10515600" cy="4252821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To nevymažeš</a:t>
            </a:r>
            <a:endParaRPr lang="cs-CZ" b="1" dirty="0">
              <a:solidFill>
                <a:srgbClr val="242424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Webinář pro rodiče</a:t>
            </a:r>
            <a:r>
              <a:rPr lang="cs-CZ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pořádá </a:t>
            </a:r>
            <a:r>
              <a:rPr lang="cs-CZ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Safer</a:t>
            </a:r>
            <a:r>
              <a:rPr lang="cs-CZ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Internet Centrum zdarma </a:t>
            </a:r>
            <a:r>
              <a:rPr lang="cs-CZ" b="1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online formou dne 12. 2. 2026 v čase od 18 	do 19:30 </a:t>
            </a:r>
            <a:r>
              <a:rPr lang="cs-CZ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hod., registrace je přes odkaz v zaslané pozvánce nebo na odkazu. </a:t>
            </a:r>
            <a:r>
              <a:rPr lang="cs-CZ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 </a:t>
            </a:r>
          </a:p>
          <a:p>
            <a:pPr indent="0">
              <a:buNone/>
            </a:pPr>
            <a:r>
              <a:rPr lang="cs-CZ" u="sng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CZ.NIC - To nevymažeš: Webinář pro všechny rodiče o dětské nahotě v online prostoru</a:t>
            </a:r>
            <a:endParaRPr lang="cs-CZ" u="sng" dirty="0">
              <a:solidFill>
                <a:srgbClr val="0070C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0">
              <a:buNone/>
            </a:pPr>
            <a:endParaRPr lang="cs-CZ" u="sng" dirty="0">
              <a:solidFill>
                <a:srgbClr val="0070C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cs-CZ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Interaktivní platforma primární prevence  	</a:t>
            </a:r>
            <a:r>
              <a:rPr lang="cs-CZ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https://www.iprev.cz/</a:t>
            </a:r>
            <a:endParaRPr lang="cs-CZ" dirty="0">
              <a:solidFill>
                <a:srgbClr val="0070C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0">
              <a:buNone/>
            </a:pPr>
            <a:endParaRPr lang="cs-CZ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9525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C4181-C0B6-4543-9BDF-E54D07F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3030E-0D47-41A6-BC21-BB3B4CD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388C5-5B91-4586-A2C6-F8D2A77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018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F1C00-B5FB-4365-81B7-7F607D2B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5" y="32067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2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EFC0A-FA3F-4F8F-A04D-62F931D7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96" y="1552755"/>
            <a:ext cx="10965612" cy="4803595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endParaRPr lang="cs-CZ" b="1" dirty="0">
              <a:solidFill>
                <a:srgbClr val="242424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9525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3600" i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cs-CZ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C4181-C0B6-4543-9BDF-E54D07F4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3030E-0D47-41A6-BC21-BB3B4CD0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388C5-5B91-4586-A2C6-F8D2A77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27</a:t>
            </a:fld>
            <a:endParaRPr lang="cs-CZ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5FBA34F-86DF-FD02-5F98-5AA48E99E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38485"/>
              </p:ext>
            </p:extLst>
          </p:nvPr>
        </p:nvGraphicFramePr>
        <p:xfrm>
          <a:off x="7104871" y="87745"/>
          <a:ext cx="4430083" cy="626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334512" imgH="16039970" progId="Acrobat.Document.DC">
                  <p:embed/>
                </p:oleObj>
              </mc:Choice>
              <mc:Fallback>
                <p:oleObj name="Acrobat Document" r:id="rId2" imgW="11334512" imgH="1603997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04871" y="87745"/>
                        <a:ext cx="4430083" cy="6268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7A92EA48-C54E-B78D-182A-16FF00207527}"/>
              </a:ext>
            </a:extLst>
          </p:cNvPr>
          <p:cNvSpPr txBox="1"/>
          <p:nvPr/>
        </p:nvSpPr>
        <p:spPr>
          <a:xfrm>
            <a:off x="657046" y="816746"/>
            <a:ext cx="5548446" cy="134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Odkaz na přihlášení: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https://mojeedu.npi.cz/produkt/podpora-plynuleho-prechodu-z-materske-do-zakladni-skoly-b250-02-18-261-127492</a:t>
            </a: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7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06FC4-A0C1-78D6-4BA1-0AD67B18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NOVELY ŠKOLSKÉHO ZÁKONA ÚČINNÉ OD 1. 1. 2026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C382C5-A823-BDE8-CC3A-406DA08D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Hlavní oblasti změn:</a:t>
            </a:r>
          </a:p>
          <a:p>
            <a:r>
              <a:rPr lang="cs-CZ" dirty="0"/>
              <a:t>Převod financování nepedagogické práce na zřizovatele</a:t>
            </a:r>
          </a:p>
          <a:p>
            <a:r>
              <a:rPr lang="cs-CZ" dirty="0"/>
              <a:t>Konkurzní řízení na ředitele </a:t>
            </a:r>
          </a:p>
          <a:p>
            <a:r>
              <a:rPr lang="cs-CZ" dirty="0"/>
              <a:t>Zveřejňování způsobem umožňujícím dálkový přístup (ŠVP, školní řád, vnitřní řád ŠZ, výroční zpráva)</a:t>
            </a:r>
          </a:p>
          <a:p>
            <a:r>
              <a:rPr lang="cs-CZ" dirty="0"/>
              <a:t>Metodická pomoc ČŠI školám</a:t>
            </a:r>
          </a:p>
          <a:p>
            <a:pPr marL="0" indent="0">
              <a:buNone/>
            </a:pPr>
            <a:r>
              <a:rPr lang="cs-CZ" sz="2200" i="1" dirty="0"/>
              <a:t>Podrobné informace ke všem aktuálním změnám naleznete pod tímto odkazem:</a:t>
            </a:r>
          </a:p>
          <a:p>
            <a:pPr marL="0" indent="0">
              <a:buNone/>
            </a:pPr>
            <a:r>
              <a:rPr lang="cs-CZ" sz="2000" i="1" u="sng" dirty="0">
                <a:solidFill>
                  <a:srgbClr val="FF0000"/>
                </a:solidFill>
                <a:hlinkClick r:id="rId2"/>
              </a:rPr>
              <a:t>https://edu.gov.cz/velka-novela-skolskeho-zakona-prehled-zmen-ucinnych-od-1-1-2026/</a:t>
            </a:r>
            <a:endParaRPr lang="cs-CZ" sz="2000" i="1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D7A992-B99A-44EE-0810-644648E4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AE2D1B-2A5F-E73D-70E3-2FF926E8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934DAF-B56D-8BE9-3E22-54A962A2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09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E4016-9765-650F-AC58-07BBF7FC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6440" cy="78295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Na co nezapomenout </a:t>
            </a:r>
            <a:br>
              <a:rPr lang="cs-CZ" dirty="0"/>
            </a:br>
            <a:r>
              <a:rPr lang="cs-CZ" sz="3200" dirty="0"/>
              <a:t>(co už platí, ale možná budete dělat poprvé….)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7F0DE-EDCE-63F4-7D9D-0A8770D0C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1"/>
            <a:ext cx="10515600" cy="45212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u="sng" dirty="0"/>
              <a:t>Stanovování úplaty za předškolní vzdělávání</a:t>
            </a:r>
          </a:p>
          <a:p>
            <a:pPr marL="0" indent="0" algn="just">
              <a:buNone/>
            </a:pPr>
            <a:r>
              <a:rPr lang="cs-CZ" sz="2000" dirty="0"/>
              <a:t>Na základě </a:t>
            </a:r>
            <a:r>
              <a:rPr lang="cs-CZ" sz="2000" dirty="0">
                <a:hlinkClick r:id="rId2"/>
              </a:rPr>
              <a:t>metodiky MŠMT vydané 27.11.2025 </a:t>
            </a:r>
            <a:r>
              <a:rPr lang="cs-CZ" sz="2000" dirty="0"/>
              <a:t>rozlišujeme dvě možnosti: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1" dirty="0"/>
              <a:t>Ředitel </a:t>
            </a:r>
            <a:r>
              <a:rPr lang="cs-CZ" b="1" dirty="0">
                <a:solidFill>
                  <a:schemeClr val="accent1"/>
                </a:solidFill>
              </a:rPr>
              <a:t>rozhoduje ve správním </a:t>
            </a:r>
            <a:r>
              <a:rPr lang="cs-CZ" b="1" dirty="0">
                <a:solidFill>
                  <a:srgbClr val="FF0000"/>
                </a:solidFill>
              </a:rPr>
              <a:t>řízení:</a:t>
            </a:r>
          </a:p>
          <a:p>
            <a:pPr lvl="1" algn="just"/>
            <a:r>
              <a:rPr lang="cs-CZ" dirty="0">
                <a:solidFill>
                  <a:srgbClr val="2C2F68"/>
                </a:solidFill>
              </a:rPr>
              <a:t>v případě žádosti zák. zástupce o osvobození od úplaty podle </a:t>
            </a:r>
            <a:r>
              <a:rPr lang="cs-CZ" b="1" dirty="0">
                <a:solidFill>
                  <a:srgbClr val="2C2F68"/>
                </a:solidFill>
              </a:rPr>
              <a:t>§6 odst. 6 </a:t>
            </a:r>
            <a:r>
              <a:rPr lang="cs-CZ" b="1" dirty="0" err="1">
                <a:solidFill>
                  <a:srgbClr val="2C2F68"/>
                </a:solidFill>
              </a:rPr>
              <a:t>vyhl.č</a:t>
            </a:r>
            <a:r>
              <a:rPr lang="cs-CZ" b="1" dirty="0">
                <a:solidFill>
                  <a:srgbClr val="2C2F68"/>
                </a:solidFill>
              </a:rPr>
              <a:t>. 14/2015 Sb.</a:t>
            </a:r>
            <a:r>
              <a:rPr lang="cs-CZ" dirty="0">
                <a:solidFill>
                  <a:srgbClr val="2C2F68"/>
                </a:solidFill>
              </a:rPr>
              <a:t>, o předškolním vzdělávání (zkoumáte zda má nárok na </a:t>
            </a:r>
            <a:r>
              <a:rPr lang="cs-CZ" dirty="0" err="1">
                <a:solidFill>
                  <a:srgbClr val="2C2F68"/>
                </a:solidFill>
              </a:rPr>
              <a:t>superdávku</a:t>
            </a:r>
            <a:r>
              <a:rPr lang="cs-CZ" dirty="0">
                <a:solidFill>
                  <a:srgbClr val="2C2F68"/>
                </a:solidFill>
              </a:rPr>
              <a:t>, jejíž součástí je složka na živobytí či bonus na dítě, nebo má nárok na zvýšení příspěvku na péči či na dávky pěstounské péče)</a:t>
            </a:r>
          </a:p>
          <a:p>
            <a:pPr lvl="1" algn="just"/>
            <a:r>
              <a:rPr lang="cs-CZ" dirty="0">
                <a:solidFill>
                  <a:srgbClr val="2C2F68"/>
                </a:solidFill>
              </a:rPr>
              <a:t>v případě žádosti zák. zástupce o snížení nebo prominutí úplaty podle </a:t>
            </a:r>
            <a:r>
              <a:rPr lang="cs-CZ" b="1" dirty="0">
                <a:solidFill>
                  <a:srgbClr val="2C2F68"/>
                </a:solidFill>
              </a:rPr>
              <a:t>§123 dost. 4 školského zákona </a:t>
            </a:r>
            <a:r>
              <a:rPr lang="cs-CZ" dirty="0">
                <a:solidFill>
                  <a:srgbClr val="2C2F68"/>
                </a:solidFill>
              </a:rPr>
              <a:t>(děti uvedené v §16 odst. 9 školského zákona, děti se sociál. znevýhodněním, nespecifikované důvody)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b="1" dirty="0">
                <a:solidFill>
                  <a:srgbClr val="2C2F68"/>
                </a:solidFill>
              </a:rPr>
              <a:t>Ředitel </a:t>
            </a:r>
            <a:r>
              <a:rPr lang="cs-CZ" b="1" dirty="0">
                <a:solidFill>
                  <a:schemeClr val="accent1"/>
                </a:solidFill>
              </a:rPr>
              <a:t>nerozhoduje</a:t>
            </a:r>
            <a:r>
              <a:rPr lang="cs-CZ" b="1" dirty="0">
                <a:solidFill>
                  <a:srgbClr val="2C2F68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ve správním řízení:</a:t>
            </a:r>
            <a:endParaRPr lang="cs-CZ" b="1" dirty="0">
              <a:solidFill>
                <a:srgbClr val="2C2F68"/>
              </a:solidFill>
            </a:endParaRPr>
          </a:p>
          <a:p>
            <a:pPr lvl="1" algn="just"/>
            <a:r>
              <a:rPr lang="cs-CZ" dirty="0">
                <a:solidFill>
                  <a:srgbClr val="2C2F68"/>
                </a:solidFill>
              </a:rPr>
              <a:t>poměrné snížení úplaty podle </a:t>
            </a:r>
            <a:r>
              <a:rPr lang="cs-CZ" b="1" dirty="0">
                <a:solidFill>
                  <a:srgbClr val="2C2F68"/>
                </a:solidFill>
              </a:rPr>
              <a:t>§6 odst. 5 </a:t>
            </a:r>
            <a:r>
              <a:rPr lang="cs-CZ" b="1" dirty="0" err="1">
                <a:solidFill>
                  <a:srgbClr val="2C2F68"/>
                </a:solidFill>
              </a:rPr>
              <a:t>vyhl.č</a:t>
            </a:r>
            <a:r>
              <a:rPr lang="cs-CZ" b="1" dirty="0">
                <a:solidFill>
                  <a:srgbClr val="2C2F68"/>
                </a:solidFill>
              </a:rPr>
              <a:t>. 14/2015 Sb., </a:t>
            </a:r>
            <a:r>
              <a:rPr lang="cs-CZ" dirty="0">
                <a:solidFill>
                  <a:srgbClr val="2C2F68"/>
                </a:solidFill>
              </a:rPr>
              <a:t>o předškolním vzdělávání (v době omezení nebo přerušení provozu)</a:t>
            </a:r>
          </a:p>
          <a:p>
            <a:pPr lvl="1" algn="just"/>
            <a:endParaRPr lang="cs-CZ" b="1" dirty="0">
              <a:solidFill>
                <a:srgbClr val="2C2F68"/>
              </a:solidFill>
            </a:endParaRPr>
          </a:p>
          <a:p>
            <a:pPr lvl="1" algn="just"/>
            <a:endParaRPr lang="cs-CZ" dirty="0">
              <a:solidFill>
                <a:srgbClr val="2C2F68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426951-D7CB-73F8-CE9B-F3114A51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2C381B-8D22-97C9-3626-F3795F3B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F56D4E-7E20-C018-3CE4-570EF9D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70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BFBE-54D1-0095-8299-0BC60416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Na co nezapomenout </a:t>
            </a:r>
            <a:b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(co už platí, ale budete dělat poprvé….)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37F70C-76F8-CC7D-7976-FC1F3E37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5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u="sng" dirty="0"/>
              <a:t>Matrika – vykazování zameškaných hodin</a:t>
            </a:r>
            <a:endParaRPr lang="cs-CZ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endParaRPr lang="cs-CZ" sz="2100" dirty="0"/>
          </a:p>
          <a:p>
            <a:pPr marL="0" indent="0" algn="just">
              <a:lnSpc>
                <a:spcPct val="120000"/>
              </a:lnSpc>
              <a:buNone/>
            </a:pPr>
            <a:endParaRPr lang="cs-CZ" sz="21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100" dirty="0"/>
              <a:t>Mateřské školy, přípravné třídy základních škol a přípravné stupně základní školy speciální, budou od 1. 1. 2026 předávat MŠMT údaje o dnech, ve kterých byly </a:t>
            </a:r>
            <a:r>
              <a:rPr lang="cs-CZ" sz="2100" dirty="0">
                <a:highlight>
                  <a:srgbClr val="FFFF00"/>
                </a:highlight>
              </a:rPr>
              <a:t>omluveny nebo neomluveny zameškané hodiny povinného předškolního vzdělávání</a:t>
            </a:r>
            <a:r>
              <a:rPr lang="cs-CZ" sz="2100" dirty="0"/>
              <a:t>. Měly by proto již od září 2025 vést evidenci zameškaných dnů tak, aby mohly příslušné údaje poprvé vykázat k datu </a:t>
            </a:r>
            <a:r>
              <a:rPr lang="cs-CZ" sz="2100" dirty="0">
                <a:highlight>
                  <a:srgbClr val="FFFF00"/>
                </a:highlight>
              </a:rPr>
              <a:t>31. 1. 2026 </a:t>
            </a:r>
            <a:r>
              <a:rPr lang="cs-CZ" sz="2100" dirty="0"/>
              <a:t>s termínem předání do </a:t>
            </a:r>
            <a:r>
              <a:rPr lang="cs-CZ" sz="2100" dirty="0">
                <a:highlight>
                  <a:srgbClr val="FFFF00"/>
                </a:highlight>
              </a:rPr>
              <a:t>15. 4. 2026. </a:t>
            </a:r>
          </a:p>
          <a:p>
            <a:pPr marL="0" indent="0">
              <a:buNone/>
            </a:pPr>
            <a:endParaRPr lang="cs-CZ" u="sng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8C80D3-552E-C679-70A5-77B4AF1A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3D54F4-6004-B7A0-22D7-D7D9532A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43EFE8-D592-2F17-1B06-671547C4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58D6BB-4CD1-C642-FD53-46DBB58B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68" y="2059944"/>
            <a:ext cx="9361917" cy="2396307"/>
          </a:xfrm>
          <a:prstGeom prst="rect">
            <a:avLst/>
          </a:prstGeom>
        </p:spPr>
      </p:pic>
      <p:sp>
        <p:nvSpPr>
          <p:cNvPr id="9" name="Blesk 8">
            <a:extLst>
              <a:ext uri="{FF2B5EF4-FFF2-40B4-BE49-F238E27FC236}">
                <a16:creationId xmlns:a16="http://schemas.microsoft.com/office/drawing/2014/main" id="{DA45054B-A1CC-900B-244D-558C8C0677A4}"/>
              </a:ext>
            </a:extLst>
          </p:cNvPr>
          <p:cNvSpPr/>
          <p:nvPr/>
        </p:nvSpPr>
        <p:spPr>
          <a:xfrm>
            <a:off x="3889048" y="3224002"/>
            <a:ext cx="299103" cy="294830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6B6200D-9BE7-1E46-55FA-7BDD3E913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268" y="3224002"/>
            <a:ext cx="347502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66643-A455-7E07-2E13-08E4010D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Na co nezapomenout </a:t>
            </a:r>
            <a:b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(co už platí, ale budete dělat poprvé….)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786DF-8AEE-EB89-8046-FAAA7B40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58" y="1690688"/>
            <a:ext cx="6254809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Diagnostika sociálního znevýhodnění dětí</a:t>
            </a:r>
          </a:p>
          <a:p>
            <a:pPr marL="0" indent="0">
              <a:buNone/>
            </a:pPr>
            <a:r>
              <a:rPr lang="cs-CZ" sz="1800" b="1" i="0" u="none" strike="noStrike" baseline="0" dirty="0">
                <a:latin typeface="Aptos,Bold"/>
              </a:rPr>
              <a:t>Sociální znevýhodnění - povinně předávaný údaj již při podzimním sběru.</a:t>
            </a:r>
            <a:endParaRPr lang="cs-CZ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Postup vykazování je podrobně popsán v metodickém návodu k vyplňování ve školních matrikách na straně 6-9: </a:t>
            </a:r>
            <a:r>
              <a:rPr lang="cs-CZ" sz="1800" b="0" i="0" u="none" strike="noStrike" baseline="0" dirty="0">
                <a:solidFill>
                  <a:srgbClr val="467986"/>
                </a:solidFill>
                <a:latin typeface="Aptos" panose="020B0004020202020204" pitchFamily="34" charset="0"/>
                <a:hlinkClick r:id="rId3"/>
              </a:rPr>
              <a:t>Prezentace_VV_2025_M.pdf, MŠMT ČR</a:t>
            </a:r>
            <a:endParaRPr lang="cs-CZ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Aktualizovaná metodika k identifikaci dětí a žáků se sociálním znevýhodněním</a:t>
            </a:r>
            <a:r>
              <a:rPr lang="cs-CZ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- 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včetně kalkulaček pro potřeby MŠ i ZŠ</a:t>
            </a:r>
          </a:p>
          <a:p>
            <a:pPr marL="0" indent="0">
              <a:buNone/>
            </a:pPr>
            <a:r>
              <a:rPr lang="cs-CZ" sz="1600" dirty="0" err="1">
                <a:hlinkClick r:id="rId4"/>
              </a:rPr>
              <a:t>Infoservis</a:t>
            </a:r>
            <a:r>
              <a:rPr lang="cs-CZ" sz="1600" dirty="0">
                <a:hlinkClick r:id="rId4"/>
              </a:rPr>
              <a:t> speciál: Indexace škol a vykazování žáků se sociálním znevýhodněním - 24.9.2025 - edu.gov.cz</a:t>
            </a:r>
            <a:endParaRPr lang="cs-CZ" sz="1600" u="sng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9BBDFA-F1AC-4A39-AFB2-E1C7337D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6448E8-C2A5-D43E-95E8-E37E472A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A7C599-339A-FD39-EC39-3D6012AD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6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77ACA78-DCBB-2E30-7130-B84E86146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389" y="1662023"/>
            <a:ext cx="4999153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E32C7-E25C-B44A-CB71-96340679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Na co nezapomenout </a:t>
            </a:r>
            <a:b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(co už platí, ale budete dělat poprvé….)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96D969-9004-3E04-C5BE-4B012FE81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Předávání pedagogické diagnostiky dětí a informování zákonných zástupců o zápisech do prvních tříd</a:t>
            </a:r>
            <a:endParaRPr lang="cs-CZ" sz="2400" dirty="0"/>
          </a:p>
          <a:p>
            <a:pPr marL="0" indent="0">
              <a:buNone/>
            </a:pPr>
            <a:r>
              <a:rPr lang="cs-CZ" sz="1600" dirty="0"/>
              <a:t>K dispozici jsou </a:t>
            </a:r>
            <a:r>
              <a:rPr lang="cs-CZ" sz="1600" b="1" dirty="0"/>
              <a:t>informační letáky o zápisech pro zákonné zástupce</a:t>
            </a:r>
            <a:r>
              <a:rPr lang="cs-CZ" sz="1600" dirty="0"/>
              <a:t>:</a:t>
            </a:r>
            <a:r>
              <a:rPr lang="cs-CZ" sz="1900" dirty="0"/>
              <a:t> </a:t>
            </a:r>
            <a:r>
              <a:rPr lang="cs-CZ" sz="1300" dirty="0" err="1">
                <a:hlinkClick r:id="rId2"/>
              </a:rPr>
              <a:t>Zapis</a:t>
            </a:r>
            <a:r>
              <a:rPr lang="cs-CZ" sz="1300" dirty="0">
                <a:hlinkClick r:id="rId2"/>
              </a:rPr>
              <a:t>-do-</a:t>
            </a:r>
            <a:r>
              <a:rPr lang="cs-CZ" sz="1300" dirty="0" err="1">
                <a:hlinkClick r:id="rId2"/>
              </a:rPr>
              <a:t>zakladni</a:t>
            </a:r>
            <a:r>
              <a:rPr lang="cs-CZ" sz="1300" dirty="0">
                <a:hlinkClick r:id="rId2"/>
              </a:rPr>
              <a:t>-</a:t>
            </a:r>
            <a:r>
              <a:rPr lang="cs-CZ" sz="1300" dirty="0" err="1">
                <a:hlinkClick r:id="rId2"/>
              </a:rPr>
              <a:t>skoly</a:t>
            </a:r>
            <a:r>
              <a:rPr lang="cs-CZ" sz="1300" dirty="0">
                <a:hlinkClick r:id="rId2"/>
              </a:rPr>
              <a:t>-informace-pro-</a:t>
            </a:r>
            <a:r>
              <a:rPr lang="cs-CZ" sz="1300" dirty="0" err="1">
                <a:hlinkClick r:id="rId2"/>
              </a:rPr>
              <a:t>zakonne</a:t>
            </a:r>
            <a:r>
              <a:rPr lang="cs-CZ" sz="1300" dirty="0">
                <a:hlinkClick r:id="rId2"/>
              </a:rPr>
              <a:t>-</a:t>
            </a:r>
            <a:r>
              <a:rPr lang="cs-CZ" sz="1300" dirty="0" err="1">
                <a:hlinkClick r:id="rId2"/>
              </a:rPr>
              <a:t>zastupce</a:t>
            </a:r>
            <a:endParaRPr lang="cs-CZ" sz="1300" dirty="0"/>
          </a:p>
          <a:p>
            <a:pPr marL="0" lvl="1" indent="0">
              <a:lnSpc>
                <a:spcPct val="100000"/>
              </a:lnSpc>
              <a:buNone/>
            </a:pPr>
            <a:r>
              <a:rPr lang="cs-CZ" sz="1800" dirty="0"/>
              <a:t>Ředitel MŠ bude řediteli ZŠ předávat formulář s výsledky </a:t>
            </a:r>
            <a:r>
              <a:rPr lang="cs-CZ" sz="1800" dirty="0">
                <a:solidFill>
                  <a:srgbClr val="F9253E"/>
                </a:solidFill>
              </a:rPr>
              <a:t>pedagogického diagnostikování </a:t>
            </a:r>
            <a:r>
              <a:rPr lang="cs-CZ" sz="1800" dirty="0">
                <a:solidFill>
                  <a:srgbClr val="2C2F68"/>
                </a:solidFill>
              </a:rPr>
              <a:t>(§ 36a ŠZ). </a:t>
            </a:r>
            <a:endParaRPr lang="cs-CZ" sz="1800" dirty="0"/>
          </a:p>
          <a:p>
            <a:pPr marL="269875" lvl="2" algn="just"/>
            <a:r>
              <a:rPr lang="cs-CZ" sz="1600" dirty="0">
                <a:solidFill>
                  <a:srgbClr val="2C2F68"/>
                </a:solidFill>
              </a:rPr>
              <a:t>Ředitel základní školy, který dítě přijal k povinné školní docházce, bude žádat příslušnou školu, v níž dítě plnilo povinnou předškolní docházku (s výjimkou při pobytu dítěte v zahraničí), o předání výsledků pedagogického diagnostikování. Ředitel příslušné školy předá požadované údaje řediteli základní školy do 30 dnů ode dne doručení žádosti.</a:t>
            </a:r>
          </a:p>
          <a:p>
            <a:pPr marL="269875" lvl="2" algn="just"/>
            <a:r>
              <a:rPr lang="cs-CZ" sz="1600" dirty="0">
                <a:solidFill>
                  <a:srgbClr val="2C2F68"/>
                </a:solidFill>
              </a:rPr>
              <a:t>V případě, kdy se dítě vzdělávalo individuálně, předává ředitel mateřské školy zápis z ověření.</a:t>
            </a:r>
            <a:r>
              <a:rPr lang="cs-CZ" sz="1600" dirty="0"/>
              <a:t> </a:t>
            </a:r>
          </a:p>
          <a:p>
            <a:pPr marL="269875" lvl="2" algn="just"/>
            <a:r>
              <a:rPr lang="cs-CZ" sz="1600" dirty="0"/>
              <a:t>Pokud přechází dítě z předškolního do základního vzdělávání v rámci jedné právnické osoby, údaje z pedagogického diagnostikování ani ověření individuálního vzdělávání se nepředávají</a:t>
            </a:r>
          </a:p>
          <a:p>
            <a:pPr marL="41275" lvl="2" indent="0" algn="just">
              <a:buNone/>
            </a:pPr>
            <a:r>
              <a:rPr lang="cs-CZ" sz="1600" dirty="0"/>
              <a:t>Formuláře jsou přílohou č. 4 a 5 </a:t>
            </a:r>
            <a:r>
              <a:rPr lang="cs-CZ" sz="1600" dirty="0" err="1"/>
              <a:t>vyhl</a:t>
            </a:r>
            <a:r>
              <a:rPr lang="cs-CZ" sz="1600" dirty="0"/>
              <a:t>. č. 14/2005 Sb., o předškolním vzdělávání </a:t>
            </a:r>
            <a:r>
              <a:rPr lang="cs-CZ" sz="2000" dirty="0"/>
              <a:t>- </a:t>
            </a:r>
            <a:r>
              <a:rPr lang="cs-CZ" sz="1600" dirty="0">
                <a:hlinkClick r:id="rId3"/>
              </a:rPr>
              <a:t>14/2005 Sb., 1. 1. 2026, aktuální znění, informativní znění systému e-Sbírka</a:t>
            </a:r>
            <a:endParaRPr lang="cs-CZ" sz="16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00FA63-1C1B-B940-1A0A-7E090339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6863FB-BC58-42C1-B7C4-DC08526A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CE6A24-C46C-0C73-17E9-B7C22FD9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53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1B836F4-B09F-AFB4-FA52-DE7B8C606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37146"/>
            <a:ext cx="7917910" cy="23449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BC16FD-461A-D7AA-49E1-75961CB2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Na co nezapomenout </a:t>
            </a:r>
            <a:b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(co už platí, ale budete dělat poprvé….)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46023-2122-B935-9C9E-BB746CDD7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u="sng" dirty="0"/>
              <a:t>Odklady ŠD – jaké jsou možnosti, povinnost IVP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 algn="just">
              <a:buNone/>
            </a:pPr>
            <a:endParaRPr lang="cs-CZ" sz="2200" dirty="0"/>
          </a:p>
          <a:p>
            <a:pPr marL="0" indent="0" algn="just">
              <a:buNone/>
            </a:pPr>
            <a:r>
              <a:rPr lang="cs-CZ" sz="2200" dirty="0"/>
              <a:t>Pokud bude dítěti udělen odklad, musí zároveň školské poradenské zařízení vydat také doporučení podpůrného opatření spočívajícího ve vzdělávání dítěte v mateřské škole nebo v přípravné třídě základní školy podle </a:t>
            </a:r>
            <a:r>
              <a:rPr lang="cs-CZ" sz="2200" b="1" dirty="0"/>
              <a:t>individuálního vzdělávacího plánu (§37 odst. 3 školského zákona)</a:t>
            </a:r>
            <a:endParaRPr lang="cs-CZ" sz="2200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09CCEA-2029-F33C-0FFB-B46389A8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BA6398-34A6-B903-B2B0-155869D5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E00EA8-45EC-A04E-F085-70B2093B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18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91345-F228-7921-A055-671964F3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030452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Co bychom už měli mít v malíčku, ale pro jistotu…..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D89A4-21EC-DE83-3CFB-BB6918DD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cs-CZ" sz="3200" b="1" u="sng" dirty="0"/>
          </a:p>
          <a:p>
            <a:pPr marL="0" indent="0" algn="ctr">
              <a:buNone/>
            </a:pPr>
            <a:r>
              <a:rPr lang="cs-CZ" sz="3200" b="1" u="sng" dirty="0"/>
              <a:t>Zápisy k předškolnímu vzdělávání a správní řízení</a:t>
            </a:r>
            <a:endParaRPr lang="cs-CZ" sz="3200" b="1" dirty="0"/>
          </a:p>
          <a:p>
            <a:pPr>
              <a:lnSpc>
                <a:spcPct val="120000"/>
              </a:lnSpc>
            </a:pPr>
            <a:r>
              <a:rPr lang="cs-CZ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Stanovení termínu a místa zápisu k předškolnímu vzdělávání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dirty="0">
                <a:solidFill>
                  <a:srgbClr val="2C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Konkrétní termín (</a:t>
            </a:r>
            <a:r>
              <a:rPr lang="cs-CZ" b="1" dirty="0">
                <a:solidFill>
                  <a:srgbClr val="2C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období od 15.3. do 15.4.</a:t>
            </a:r>
            <a:r>
              <a:rPr lang="cs-CZ" dirty="0">
                <a:solidFill>
                  <a:srgbClr val="2C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místo zápisu k předškolnímu vzdělávání stanoví ředitel školy </a:t>
            </a:r>
            <a:r>
              <a:rPr lang="cs-CZ" b="1" dirty="0">
                <a:solidFill>
                  <a:srgbClr val="2C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dohodě se zřizovatelem </a:t>
            </a:r>
            <a:r>
              <a:rPr lang="cs-CZ" dirty="0">
                <a:solidFill>
                  <a:srgbClr val="2C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(§ 34 odst. 2 školského zákona).</a:t>
            </a:r>
          </a:p>
          <a:p>
            <a:pPr>
              <a:lnSpc>
                <a:spcPct val="120000"/>
              </a:lnSpc>
            </a:pPr>
            <a:r>
              <a:rPr lang="cs-CZ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Stejným způsobem je vhodné zveřejnit </a:t>
            </a:r>
            <a:r>
              <a:rPr lang="cs-CZ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kritéria přijímacího řízení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cs-CZ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Zároveň zveřejnit </a:t>
            </a:r>
            <a:r>
              <a:rPr lang="cs-CZ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poučení účastníků řízení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(§ 4 odst. 2 správního řádu).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Obsahuje zejména poučení o právu nahlížet do spisu. Praktické je konkretizovat místo a čas - stanovit konkrétní hodiny, kdy bude např. v kanceláři školy k dispozici spis k nahlédnutí.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2C2F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u="sng" dirty="0"/>
          </a:p>
          <a:p>
            <a:endParaRPr lang="cs-CZ" sz="16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9EA6F9-2DB5-0CD8-0A94-598D9B60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28.01.2026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3419A-485A-A3D4-F0BE-731A30F4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Krajské setkání ředitelů MŠ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914F7-DC1B-CF8A-5AAC-8A14F41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5083-87D1-440D-B016-5A5C43E8279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9498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Vlastní 5">
      <a:dk1>
        <a:srgbClr val="030452"/>
      </a:dk1>
      <a:lt1>
        <a:sysClr val="window" lastClr="FFFFFF"/>
      </a:lt1>
      <a:dk2>
        <a:srgbClr val="44546A"/>
      </a:dk2>
      <a:lt2>
        <a:srgbClr val="E7E6E6"/>
      </a:lt2>
      <a:accent1>
        <a:srgbClr val="F8263E"/>
      </a:accent1>
      <a:accent2>
        <a:srgbClr val="030452"/>
      </a:accent2>
      <a:accent3>
        <a:srgbClr val="7F7F7F"/>
      </a:accent3>
      <a:accent4>
        <a:srgbClr val="70AD47"/>
      </a:accent4>
      <a:accent5>
        <a:srgbClr val="FFC000"/>
      </a:accent5>
      <a:accent6>
        <a:srgbClr val="C490AA"/>
      </a:accent6>
      <a:hlink>
        <a:srgbClr val="0563C1"/>
      </a:hlink>
      <a:folHlink>
        <a:srgbClr val="954F72"/>
      </a:folHlink>
    </a:clrScheme>
    <a:fontScheme name="Vlastní 2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DE84DDEE-C355-432A-8933-5D1705672AA1}" vid="{7424F820-BA47-49AE-980C-9B87A37F9F8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2751</Words>
  <Application>Microsoft Office PowerPoint</Application>
  <PresentationFormat>Širokoúhlá obrazovka</PresentationFormat>
  <Paragraphs>340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Aptos</vt:lpstr>
      <vt:lpstr>Aptos,Bold</vt:lpstr>
      <vt:lpstr>Arial</vt:lpstr>
      <vt:lpstr>Calibri</vt:lpstr>
      <vt:lpstr>Franklin Gothic Book</vt:lpstr>
      <vt:lpstr>Franklin Gothic Demi</vt:lpstr>
      <vt:lpstr>Times New Roman</vt:lpstr>
      <vt:lpstr>Wingdings</vt:lpstr>
      <vt:lpstr>Motiv1</vt:lpstr>
      <vt:lpstr>Acrobat Document</vt:lpstr>
      <vt:lpstr> Krajské setkání ředitelů mateřských škol   Nejste na to sami </vt:lpstr>
      <vt:lpstr>  Změny v legislativě od 1.1.2026 Primární  prevence</vt:lpstr>
      <vt:lpstr>NOVELY ŠKOLSKÉHO ZÁKONA ÚČINNÉ OD 1. 1. 2026</vt:lpstr>
      <vt:lpstr>Na co nezapomenout  (co už platí, ale možná budete dělat poprvé….)</vt:lpstr>
      <vt:lpstr>Na co nezapomenout  (co už platí, ale budete dělat poprvé….)</vt:lpstr>
      <vt:lpstr>Na co nezapomenout  (co už platí, ale budete dělat poprvé….)</vt:lpstr>
      <vt:lpstr>Na co nezapomenout  (co už platí, ale budete dělat poprvé….)</vt:lpstr>
      <vt:lpstr>Na co nezapomenout  (co už platí, ale budete dělat poprvé….)</vt:lpstr>
      <vt:lpstr>Co bychom už měli mít v malíčku, ale pro jistotu…..</vt:lpstr>
      <vt:lpstr>   Zápisy k předškolnímu vzdělávání a správní řízení  </vt:lpstr>
      <vt:lpstr>Kde hledat pomoc….</vt:lpstr>
      <vt:lpstr>Poradenské služby </vt:lpstr>
      <vt:lpstr>Poradenské služby </vt:lpstr>
      <vt:lpstr>Poradenské služby </vt:lpstr>
      <vt:lpstr>Poradenské služby </vt:lpstr>
      <vt:lpstr>Poradenské služby </vt:lpstr>
      <vt:lpstr>Poradenské služby </vt:lpstr>
      <vt:lpstr>Poradenské služby </vt:lpstr>
      <vt:lpstr>  Systém primární prevence v ČR </vt:lpstr>
      <vt:lpstr> Centrum prevence a metodické podpory při PPP a SPC KHK, Centrum prevence - PPP a SPC KHK </vt:lpstr>
      <vt:lpstr>  Školský informační portál Královéhradeckého kraje (ŠIP) Školský informační portál Královéhradeckého kraje - Úvod </vt:lpstr>
      <vt:lpstr> Nabídky preventivních programů</vt:lpstr>
      <vt:lpstr> Krajské ředitelství policie Královéhradeckého kraje – kontakty na preventisty </vt:lpstr>
      <vt:lpstr> Semiramis z. ú.,Centrum vzdělávacích aktivit</vt:lpstr>
      <vt:lpstr>       Od5k10 z.s.  Interaktivní besedy  pro rodiče, pěstouny, učitele  a pracovníky s dětmi   https://www.od5k10.cz/vzdelavani-dospelych  primárně okres Rychnov nad Kněžnou</vt:lpstr>
      <vt:lpstr>  Další informace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Vaníček Lukáš Bc.</dc:creator>
  <cp:lastModifiedBy>Hulíková Šárka Mgr.</cp:lastModifiedBy>
  <cp:revision>29</cp:revision>
  <dcterms:created xsi:type="dcterms:W3CDTF">2023-08-02T07:28:08Z</dcterms:created>
  <dcterms:modified xsi:type="dcterms:W3CDTF">2026-01-27T13:00:03Z</dcterms:modified>
</cp:coreProperties>
</file>