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80" r:id="rId10"/>
    <p:sldId id="265" r:id="rId11"/>
    <p:sldId id="282" r:id="rId12"/>
    <p:sldId id="283" r:id="rId13"/>
    <p:sldId id="266" r:id="rId14"/>
    <p:sldId id="267" r:id="rId15"/>
    <p:sldId id="268" r:id="rId16"/>
    <p:sldId id="269" r:id="rId17"/>
    <p:sldId id="270" r:id="rId18"/>
    <p:sldId id="272" r:id="rId19"/>
    <p:sldId id="271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1" r:id="rId28"/>
    <p:sldId id="284" r:id="rId29"/>
    <p:sldId id="259" r:id="rId30"/>
    <p:sldId id="287" r:id="rId31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46967D-D9C5-4E4E-B9F1-E83622C8FD28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29B922-6A1F-42F8-82DB-7CA7423BBD0C}">
      <dgm:prSet/>
      <dgm:spPr/>
      <dgm:t>
        <a:bodyPr/>
        <a:lstStyle/>
        <a:p>
          <a:r>
            <a:rPr lang="en-US"/>
            <a:t>Úvod</a:t>
          </a:r>
        </a:p>
      </dgm:t>
    </dgm:pt>
    <dgm:pt modelId="{AAFF0473-972F-4732-88EA-F868A89C5744}" type="parTrans" cxnId="{0D8A2288-65E5-424A-BED9-5251F5FB9B6D}">
      <dgm:prSet/>
      <dgm:spPr/>
      <dgm:t>
        <a:bodyPr/>
        <a:lstStyle/>
        <a:p>
          <a:endParaRPr lang="en-US"/>
        </a:p>
      </dgm:t>
    </dgm:pt>
    <dgm:pt modelId="{F79ECC97-DF17-4A3C-A598-098BB8941BEC}" type="sibTrans" cxnId="{0D8A2288-65E5-424A-BED9-5251F5FB9B6D}">
      <dgm:prSet/>
      <dgm:spPr/>
      <dgm:t>
        <a:bodyPr/>
        <a:lstStyle/>
        <a:p>
          <a:endParaRPr lang="en-US"/>
        </a:p>
      </dgm:t>
    </dgm:pt>
    <dgm:pt modelId="{E369A1DD-BE04-4D01-AC06-988F0C964E44}">
      <dgm:prSet/>
      <dgm:spPr/>
      <dgm:t>
        <a:bodyPr/>
        <a:lstStyle/>
        <a:p>
          <a:r>
            <a:rPr lang="en-US" dirty="0" err="1"/>
            <a:t>Důvody</a:t>
          </a:r>
          <a:r>
            <a:rPr lang="en-US" dirty="0"/>
            <a:t> </a:t>
          </a:r>
          <a:r>
            <a:rPr lang="en-US" dirty="0" err="1"/>
            <a:t>novelizace</a:t>
          </a:r>
          <a:endParaRPr lang="en-US" dirty="0"/>
        </a:p>
      </dgm:t>
    </dgm:pt>
    <dgm:pt modelId="{EBFB35B0-A925-4566-9B0B-C17A81B5635B}" type="parTrans" cxnId="{69C2ABA1-9F84-43CD-AA32-14A2E5CC07DB}">
      <dgm:prSet/>
      <dgm:spPr/>
      <dgm:t>
        <a:bodyPr/>
        <a:lstStyle/>
        <a:p>
          <a:endParaRPr lang="en-US"/>
        </a:p>
      </dgm:t>
    </dgm:pt>
    <dgm:pt modelId="{900AB91D-DE72-4FEE-B987-F127318D1424}" type="sibTrans" cxnId="{69C2ABA1-9F84-43CD-AA32-14A2E5CC07DB}">
      <dgm:prSet/>
      <dgm:spPr/>
      <dgm:t>
        <a:bodyPr/>
        <a:lstStyle/>
        <a:p>
          <a:endParaRPr lang="en-US"/>
        </a:p>
      </dgm:t>
    </dgm:pt>
    <dgm:pt modelId="{A57DADAA-FFD1-425C-B1D7-C92376FCFB4E}">
      <dgm:prSet/>
      <dgm:spPr/>
      <dgm:t>
        <a:bodyPr/>
        <a:lstStyle/>
        <a:p>
          <a:r>
            <a:rPr lang="en-US" dirty="0" err="1"/>
            <a:t>Předmět</a:t>
          </a:r>
          <a:r>
            <a:rPr lang="en-US" dirty="0"/>
            <a:t> </a:t>
          </a:r>
          <a:r>
            <a:rPr lang="en-US" dirty="0" err="1"/>
            <a:t>novelizace</a:t>
          </a:r>
          <a:endParaRPr lang="en-US" dirty="0"/>
        </a:p>
      </dgm:t>
    </dgm:pt>
    <dgm:pt modelId="{6CFDA6D4-43AD-4C02-82F5-3F7F8FD9A496}" type="parTrans" cxnId="{92979894-92E1-4926-A084-EB3F682771EB}">
      <dgm:prSet/>
      <dgm:spPr/>
      <dgm:t>
        <a:bodyPr/>
        <a:lstStyle/>
        <a:p>
          <a:endParaRPr lang="en-US"/>
        </a:p>
      </dgm:t>
    </dgm:pt>
    <dgm:pt modelId="{6F273DEE-BBB8-4283-9257-9A6D757D43E1}" type="sibTrans" cxnId="{92979894-92E1-4926-A084-EB3F682771EB}">
      <dgm:prSet/>
      <dgm:spPr/>
      <dgm:t>
        <a:bodyPr/>
        <a:lstStyle/>
        <a:p>
          <a:endParaRPr lang="en-US"/>
        </a:p>
      </dgm:t>
    </dgm:pt>
    <dgm:pt modelId="{E5EBF967-B932-42C0-84B7-02EE27B97CC3}">
      <dgm:prSet/>
      <dgm:spPr/>
      <dgm:t>
        <a:bodyPr/>
        <a:lstStyle/>
        <a:p>
          <a:r>
            <a:rPr lang="en-US" dirty="0" err="1"/>
            <a:t>Podrobné</a:t>
          </a:r>
          <a:r>
            <a:rPr lang="en-US" dirty="0"/>
            <a:t> </a:t>
          </a:r>
          <a:r>
            <a:rPr lang="en-US" dirty="0" err="1"/>
            <a:t>představení</a:t>
          </a:r>
          <a:r>
            <a:rPr lang="en-US" dirty="0"/>
            <a:t> </a:t>
          </a:r>
          <a:r>
            <a:rPr lang="en-US" dirty="0" err="1"/>
            <a:t>změn</a:t>
          </a:r>
          <a:endParaRPr lang="en-US" dirty="0"/>
        </a:p>
      </dgm:t>
    </dgm:pt>
    <dgm:pt modelId="{CA72A29B-A025-4C5E-ABDA-88975CEAA433}" type="parTrans" cxnId="{AE6F2AE7-3143-451E-A42A-DC3A8A613966}">
      <dgm:prSet/>
      <dgm:spPr/>
      <dgm:t>
        <a:bodyPr/>
        <a:lstStyle/>
        <a:p>
          <a:endParaRPr lang="en-US"/>
        </a:p>
      </dgm:t>
    </dgm:pt>
    <dgm:pt modelId="{E67FD3B5-368A-4E8A-80AB-174FCB0FA5CE}" type="sibTrans" cxnId="{AE6F2AE7-3143-451E-A42A-DC3A8A613966}">
      <dgm:prSet/>
      <dgm:spPr/>
      <dgm:t>
        <a:bodyPr/>
        <a:lstStyle/>
        <a:p>
          <a:endParaRPr lang="en-US"/>
        </a:p>
      </dgm:t>
    </dgm:pt>
    <dgm:pt modelId="{E55A405F-8992-4E89-9509-C7CE3BB68F39}">
      <dgm:prSet/>
      <dgm:spPr/>
      <dgm:t>
        <a:bodyPr/>
        <a:lstStyle/>
        <a:p>
          <a:r>
            <a:rPr lang="en-US"/>
            <a:t>Práce na dálku</a:t>
          </a:r>
        </a:p>
      </dgm:t>
    </dgm:pt>
    <dgm:pt modelId="{9494DC4A-73DD-4A78-901F-80FE10B0EF21}" type="parTrans" cxnId="{38C453D8-F99B-43C2-AB04-D5FD77C24B2B}">
      <dgm:prSet/>
      <dgm:spPr/>
      <dgm:t>
        <a:bodyPr/>
        <a:lstStyle/>
        <a:p>
          <a:endParaRPr lang="en-US"/>
        </a:p>
      </dgm:t>
    </dgm:pt>
    <dgm:pt modelId="{E84D97AE-2811-4ACF-B830-0FA18FAE0F21}" type="sibTrans" cxnId="{38C453D8-F99B-43C2-AB04-D5FD77C24B2B}">
      <dgm:prSet/>
      <dgm:spPr/>
      <dgm:t>
        <a:bodyPr/>
        <a:lstStyle/>
        <a:p>
          <a:endParaRPr lang="en-US"/>
        </a:p>
      </dgm:t>
    </dgm:pt>
    <dgm:pt modelId="{7D6D6076-C74C-4ED8-B8D7-B66F574E7D2C}">
      <dgm:prSet/>
      <dgm:spPr/>
      <dgm:t>
        <a:bodyPr/>
        <a:lstStyle/>
        <a:p>
          <a:r>
            <a:rPr lang="cs-CZ"/>
            <a:t>Dohody o pracích konaných mimo pracovní poměr</a:t>
          </a:r>
          <a:endParaRPr lang="en-US"/>
        </a:p>
      </dgm:t>
    </dgm:pt>
    <dgm:pt modelId="{65349344-0327-40FC-AA52-AE944B3CE3CB}" type="parTrans" cxnId="{FEAEB777-F44E-42BC-BD18-237916AD9566}">
      <dgm:prSet/>
      <dgm:spPr/>
      <dgm:t>
        <a:bodyPr/>
        <a:lstStyle/>
        <a:p>
          <a:endParaRPr lang="en-US"/>
        </a:p>
      </dgm:t>
    </dgm:pt>
    <dgm:pt modelId="{E38CD612-405D-4CFB-97E1-4C7404473286}" type="sibTrans" cxnId="{FEAEB777-F44E-42BC-BD18-237916AD9566}">
      <dgm:prSet/>
      <dgm:spPr/>
      <dgm:t>
        <a:bodyPr/>
        <a:lstStyle/>
        <a:p>
          <a:endParaRPr lang="en-US"/>
        </a:p>
      </dgm:t>
    </dgm:pt>
    <dgm:pt modelId="{7975B8B1-9286-49BB-8233-08347980DFAB}">
      <dgm:prSet/>
      <dgm:spPr/>
      <dgm:t>
        <a:bodyPr/>
        <a:lstStyle/>
        <a:p>
          <a:r>
            <a:rPr lang="cs-CZ"/>
            <a:t>Doručování</a:t>
          </a:r>
          <a:endParaRPr lang="en-US"/>
        </a:p>
      </dgm:t>
    </dgm:pt>
    <dgm:pt modelId="{59CA06BF-CB0C-4D59-A7F4-8D30BFEF100D}" type="parTrans" cxnId="{E0EC7C55-93CE-4052-A3D2-467291FA9A24}">
      <dgm:prSet/>
      <dgm:spPr/>
      <dgm:t>
        <a:bodyPr/>
        <a:lstStyle/>
        <a:p>
          <a:endParaRPr lang="en-US"/>
        </a:p>
      </dgm:t>
    </dgm:pt>
    <dgm:pt modelId="{C4E6C0DA-8861-4F50-8F97-B604C14B37FC}" type="sibTrans" cxnId="{E0EC7C55-93CE-4052-A3D2-467291FA9A24}">
      <dgm:prSet/>
      <dgm:spPr/>
      <dgm:t>
        <a:bodyPr/>
        <a:lstStyle/>
        <a:p>
          <a:endParaRPr lang="en-US"/>
        </a:p>
      </dgm:t>
    </dgm:pt>
    <dgm:pt modelId="{372204F4-52B7-41F7-AB8F-51982ACB1493}">
      <dgm:prSet/>
      <dgm:spPr/>
      <dgm:t>
        <a:bodyPr/>
        <a:lstStyle/>
        <a:p>
          <a:r>
            <a:rPr lang="cs-CZ" dirty="0"/>
            <a:t>Digitalizace</a:t>
          </a:r>
          <a:endParaRPr lang="en-US" dirty="0"/>
        </a:p>
      </dgm:t>
    </dgm:pt>
    <dgm:pt modelId="{8FDEB3A0-A114-407A-8CB8-8C6A572B7E9E}" type="parTrans" cxnId="{6F9BAE5E-8308-4C18-A148-6494DEC59815}">
      <dgm:prSet/>
      <dgm:spPr/>
      <dgm:t>
        <a:bodyPr/>
        <a:lstStyle/>
        <a:p>
          <a:endParaRPr lang="en-US"/>
        </a:p>
      </dgm:t>
    </dgm:pt>
    <dgm:pt modelId="{F8B88579-38A9-4810-AE0B-28D49910E0AE}" type="sibTrans" cxnId="{6F9BAE5E-8308-4C18-A148-6494DEC59815}">
      <dgm:prSet/>
      <dgm:spPr/>
      <dgm:t>
        <a:bodyPr/>
        <a:lstStyle/>
        <a:p>
          <a:endParaRPr lang="en-US"/>
        </a:p>
      </dgm:t>
    </dgm:pt>
    <dgm:pt modelId="{78BA0A95-3077-419D-9DE1-6B59B169539C}">
      <dgm:prSet/>
      <dgm:spPr/>
      <dgm:t>
        <a:bodyPr/>
        <a:lstStyle/>
        <a:p>
          <a:r>
            <a:rPr lang="cs-CZ" dirty="0"/>
            <a:t>Práva zaměstnanců pečujících o děti</a:t>
          </a:r>
          <a:endParaRPr lang="en-US" dirty="0"/>
        </a:p>
      </dgm:t>
    </dgm:pt>
    <dgm:pt modelId="{867F8B7E-28DF-4CBE-9950-9EA8026C685B}" type="parTrans" cxnId="{B428B755-434B-48BA-B92E-2D489D9C4DFC}">
      <dgm:prSet/>
      <dgm:spPr/>
      <dgm:t>
        <a:bodyPr/>
        <a:lstStyle/>
        <a:p>
          <a:endParaRPr lang="en-US"/>
        </a:p>
      </dgm:t>
    </dgm:pt>
    <dgm:pt modelId="{AE53DD57-B7CF-4AC1-94DC-7AE053C3F5C8}" type="sibTrans" cxnId="{B428B755-434B-48BA-B92E-2D489D9C4DFC}">
      <dgm:prSet/>
      <dgm:spPr/>
      <dgm:t>
        <a:bodyPr/>
        <a:lstStyle/>
        <a:p>
          <a:endParaRPr lang="en-US"/>
        </a:p>
      </dgm:t>
    </dgm:pt>
    <dgm:pt modelId="{B71F33E8-6E59-4932-AB90-A72A4A6D1EB6}" type="pres">
      <dgm:prSet presAssocID="{0B46967D-D9C5-4E4E-B9F1-E83622C8FD28}" presName="linear" presStyleCnt="0">
        <dgm:presLayoutVars>
          <dgm:dir/>
          <dgm:animLvl val="lvl"/>
          <dgm:resizeHandles val="exact"/>
        </dgm:presLayoutVars>
      </dgm:prSet>
      <dgm:spPr/>
    </dgm:pt>
    <dgm:pt modelId="{471E8944-D3BB-409E-8952-D4ADB9AA4E8C}" type="pres">
      <dgm:prSet presAssocID="{4B29B922-6A1F-42F8-82DB-7CA7423BBD0C}" presName="parentLin" presStyleCnt="0"/>
      <dgm:spPr/>
    </dgm:pt>
    <dgm:pt modelId="{DB3CB45E-AB05-4831-BD3E-4B432E817A36}" type="pres">
      <dgm:prSet presAssocID="{4B29B922-6A1F-42F8-82DB-7CA7423BBD0C}" presName="parentLeftMargin" presStyleLbl="node1" presStyleIdx="0" presStyleCnt="2"/>
      <dgm:spPr/>
    </dgm:pt>
    <dgm:pt modelId="{4BBBB1A0-66A1-4C9D-9835-F054DA29A803}" type="pres">
      <dgm:prSet presAssocID="{4B29B922-6A1F-42F8-82DB-7CA7423BBD0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A85D71F-3BE9-440F-9C44-67E7BBFC7F15}" type="pres">
      <dgm:prSet presAssocID="{4B29B922-6A1F-42F8-82DB-7CA7423BBD0C}" presName="negativeSpace" presStyleCnt="0"/>
      <dgm:spPr/>
    </dgm:pt>
    <dgm:pt modelId="{3A2BD758-6F8C-40C9-870B-DBDA4C94E35B}" type="pres">
      <dgm:prSet presAssocID="{4B29B922-6A1F-42F8-82DB-7CA7423BBD0C}" presName="childText" presStyleLbl="conFgAcc1" presStyleIdx="0" presStyleCnt="2" custLinFactNeighborX="-2" custLinFactNeighborY="2187">
        <dgm:presLayoutVars>
          <dgm:bulletEnabled val="1"/>
        </dgm:presLayoutVars>
      </dgm:prSet>
      <dgm:spPr/>
    </dgm:pt>
    <dgm:pt modelId="{6CA08DE8-98A2-4331-BA10-D160A650B39C}" type="pres">
      <dgm:prSet presAssocID="{F79ECC97-DF17-4A3C-A598-098BB8941BEC}" presName="spaceBetweenRectangles" presStyleCnt="0"/>
      <dgm:spPr/>
    </dgm:pt>
    <dgm:pt modelId="{22252B86-E882-4FB0-B4F1-6ACCFBAF7E31}" type="pres">
      <dgm:prSet presAssocID="{E5EBF967-B932-42C0-84B7-02EE27B97CC3}" presName="parentLin" presStyleCnt="0"/>
      <dgm:spPr/>
    </dgm:pt>
    <dgm:pt modelId="{4D8AD9E8-0894-4C5F-B3C8-E6E9CC5CA11B}" type="pres">
      <dgm:prSet presAssocID="{E5EBF967-B932-42C0-84B7-02EE27B97CC3}" presName="parentLeftMargin" presStyleLbl="node1" presStyleIdx="0" presStyleCnt="2"/>
      <dgm:spPr/>
    </dgm:pt>
    <dgm:pt modelId="{EC6AAE3D-63C8-41AF-94C3-836CA8AB85DE}" type="pres">
      <dgm:prSet presAssocID="{E5EBF967-B932-42C0-84B7-02EE27B97CC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E0BA20C-EF8E-42E4-A4A2-284C545A2F3B}" type="pres">
      <dgm:prSet presAssocID="{E5EBF967-B932-42C0-84B7-02EE27B97CC3}" presName="negativeSpace" presStyleCnt="0"/>
      <dgm:spPr/>
    </dgm:pt>
    <dgm:pt modelId="{1863018D-CE01-4C49-A636-2E34C7946DB6}" type="pres">
      <dgm:prSet presAssocID="{E5EBF967-B932-42C0-84B7-02EE27B97CC3}" presName="childText" presStyleLbl="conFgAcc1" presStyleIdx="1" presStyleCnt="2" custLinFactNeighborY="890">
        <dgm:presLayoutVars>
          <dgm:bulletEnabled val="1"/>
        </dgm:presLayoutVars>
      </dgm:prSet>
      <dgm:spPr/>
    </dgm:pt>
  </dgm:ptLst>
  <dgm:cxnLst>
    <dgm:cxn modelId="{6F9BAE5E-8308-4C18-A148-6494DEC59815}" srcId="{E5EBF967-B932-42C0-84B7-02EE27B97CC3}" destId="{372204F4-52B7-41F7-AB8F-51982ACB1493}" srcOrd="3" destOrd="0" parTransId="{8FDEB3A0-A114-407A-8CB8-8C6A572B7E9E}" sibTransId="{F8B88579-38A9-4810-AE0B-28D49910E0AE}"/>
    <dgm:cxn modelId="{9DECF14A-29BB-47C8-B148-205E828FD1C0}" type="presOf" srcId="{78BA0A95-3077-419D-9DE1-6B59B169539C}" destId="{1863018D-CE01-4C49-A636-2E34C7946DB6}" srcOrd="0" destOrd="4" presId="urn:microsoft.com/office/officeart/2005/8/layout/list1"/>
    <dgm:cxn modelId="{03540972-4D20-409D-898E-E6E313CFDB78}" type="presOf" srcId="{E369A1DD-BE04-4D01-AC06-988F0C964E44}" destId="{3A2BD758-6F8C-40C9-870B-DBDA4C94E35B}" srcOrd="0" destOrd="0" presId="urn:microsoft.com/office/officeart/2005/8/layout/list1"/>
    <dgm:cxn modelId="{6996B472-5F0F-4D39-BA53-2BD0B8749D53}" type="presOf" srcId="{E5EBF967-B932-42C0-84B7-02EE27B97CC3}" destId="{EC6AAE3D-63C8-41AF-94C3-836CA8AB85DE}" srcOrd="1" destOrd="0" presId="urn:microsoft.com/office/officeart/2005/8/layout/list1"/>
    <dgm:cxn modelId="{E0EC7C55-93CE-4052-A3D2-467291FA9A24}" srcId="{E5EBF967-B932-42C0-84B7-02EE27B97CC3}" destId="{7975B8B1-9286-49BB-8233-08347980DFAB}" srcOrd="2" destOrd="0" parTransId="{59CA06BF-CB0C-4D59-A7F4-8D30BFEF100D}" sibTransId="{C4E6C0DA-8861-4F50-8F97-B604C14B37FC}"/>
    <dgm:cxn modelId="{B428B755-434B-48BA-B92E-2D489D9C4DFC}" srcId="{E5EBF967-B932-42C0-84B7-02EE27B97CC3}" destId="{78BA0A95-3077-419D-9DE1-6B59B169539C}" srcOrd="4" destOrd="0" parTransId="{867F8B7E-28DF-4CBE-9950-9EA8026C685B}" sibTransId="{AE53DD57-B7CF-4AC1-94DC-7AE053C3F5C8}"/>
    <dgm:cxn modelId="{FEAEB777-F44E-42BC-BD18-237916AD9566}" srcId="{E5EBF967-B932-42C0-84B7-02EE27B97CC3}" destId="{7D6D6076-C74C-4ED8-B8D7-B66F574E7D2C}" srcOrd="1" destOrd="0" parTransId="{65349344-0327-40FC-AA52-AE944B3CE3CB}" sibTransId="{E38CD612-405D-4CFB-97E1-4C7404473286}"/>
    <dgm:cxn modelId="{4FD45A7B-5F08-4F61-89EE-3284A0CEA982}" type="presOf" srcId="{E5EBF967-B932-42C0-84B7-02EE27B97CC3}" destId="{4D8AD9E8-0894-4C5F-B3C8-E6E9CC5CA11B}" srcOrd="0" destOrd="0" presId="urn:microsoft.com/office/officeart/2005/8/layout/list1"/>
    <dgm:cxn modelId="{0D8A2288-65E5-424A-BED9-5251F5FB9B6D}" srcId="{0B46967D-D9C5-4E4E-B9F1-E83622C8FD28}" destId="{4B29B922-6A1F-42F8-82DB-7CA7423BBD0C}" srcOrd="0" destOrd="0" parTransId="{AAFF0473-972F-4732-88EA-F868A89C5744}" sibTransId="{F79ECC97-DF17-4A3C-A598-098BB8941BEC}"/>
    <dgm:cxn modelId="{726BBF8A-53AD-42B6-A626-889F98F5EF73}" type="presOf" srcId="{7975B8B1-9286-49BB-8233-08347980DFAB}" destId="{1863018D-CE01-4C49-A636-2E34C7946DB6}" srcOrd="0" destOrd="2" presId="urn:microsoft.com/office/officeart/2005/8/layout/list1"/>
    <dgm:cxn modelId="{C227338D-760E-49D7-8235-2A10FBE57F53}" type="presOf" srcId="{372204F4-52B7-41F7-AB8F-51982ACB1493}" destId="{1863018D-CE01-4C49-A636-2E34C7946DB6}" srcOrd="0" destOrd="3" presId="urn:microsoft.com/office/officeart/2005/8/layout/list1"/>
    <dgm:cxn modelId="{FF5E0493-F497-4412-BC9D-F00B7A975A02}" type="presOf" srcId="{7D6D6076-C74C-4ED8-B8D7-B66F574E7D2C}" destId="{1863018D-CE01-4C49-A636-2E34C7946DB6}" srcOrd="0" destOrd="1" presId="urn:microsoft.com/office/officeart/2005/8/layout/list1"/>
    <dgm:cxn modelId="{92979894-92E1-4926-A084-EB3F682771EB}" srcId="{4B29B922-6A1F-42F8-82DB-7CA7423BBD0C}" destId="{A57DADAA-FFD1-425C-B1D7-C92376FCFB4E}" srcOrd="1" destOrd="0" parTransId="{6CFDA6D4-43AD-4C02-82F5-3F7F8FD9A496}" sibTransId="{6F273DEE-BBB8-4283-9257-9A6D757D43E1}"/>
    <dgm:cxn modelId="{35AD349D-8B2A-45D9-95A7-112083CBFA09}" type="presOf" srcId="{4B29B922-6A1F-42F8-82DB-7CA7423BBD0C}" destId="{DB3CB45E-AB05-4831-BD3E-4B432E817A36}" srcOrd="0" destOrd="0" presId="urn:microsoft.com/office/officeart/2005/8/layout/list1"/>
    <dgm:cxn modelId="{69C2ABA1-9F84-43CD-AA32-14A2E5CC07DB}" srcId="{4B29B922-6A1F-42F8-82DB-7CA7423BBD0C}" destId="{E369A1DD-BE04-4D01-AC06-988F0C964E44}" srcOrd="0" destOrd="0" parTransId="{EBFB35B0-A925-4566-9B0B-C17A81B5635B}" sibTransId="{900AB91D-DE72-4FEE-B987-F127318D1424}"/>
    <dgm:cxn modelId="{9182C8A6-264B-43E1-89D9-F51C3A528FF3}" type="presOf" srcId="{4B29B922-6A1F-42F8-82DB-7CA7423BBD0C}" destId="{4BBBB1A0-66A1-4C9D-9835-F054DA29A803}" srcOrd="1" destOrd="0" presId="urn:microsoft.com/office/officeart/2005/8/layout/list1"/>
    <dgm:cxn modelId="{56E4E7A9-A4FE-48E1-B681-144B41A06B18}" type="presOf" srcId="{0B46967D-D9C5-4E4E-B9F1-E83622C8FD28}" destId="{B71F33E8-6E59-4932-AB90-A72A4A6D1EB6}" srcOrd="0" destOrd="0" presId="urn:microsoft.com/office/officeart/2005/8/layout/list1"/>
    <dgm:cxn modelId="{305D43C6-31AE-45E1-A9A6-2AFA6F2C3803}" type="presOf" srcId="{E55A405F-8992-4E89-9509-C7CE3BB68F39}" destId="{1863018D-CE01-4C49-A636-2E34C7946DB6}" srcOrd="0" destOrd="0" presId="urn:microsoft.com/office/officeart/2005/8/layout/list1"/>
    <dgm:cxn modelId="{38C453D8-F99B-43C2-AB04-D5FD77C24B2B}" srcId="{E5EBF967-B932-42C0-84B7-02EE27B97CC3}" destId="{E55A405F-8992-4E89-9509-C7CE3BB68F39}" srcOrd="0" destOrd="0" parTransId="{9494DC4A-73DD-4A78-901F-80FE10B0EF21}" sibTransId="{E84D97AE-2811-4ACF-B830-0FA18FAE0F21}"/>
    <dgm:cxn modelId="{675C02DD-6393-49A8-9EAF-9F03A69398B2}" type="presOf" srcId="{A57DADAA-FFD1-425C-B1D7-C92376FCFB4E}" destId="{3A2BD758-6F8C-40C9-870B-DBDA4C94E35B}" srcOrd="0" destOrd="1" presId="urn:microsoft.com/office/officeart/2005/8/layout/list1"/>
    <dgm:cxn modelId="{AE6F2AE7-3143-451E-A42A-DC3A8A613966}" srcId="{0B46967D-D9C5-4E4E-B9F1-E83622C8FD28}" destId="{E5EBF967-B932-42C0-84B7-02EE27B97CC3}" srcOrd="1" destOrd="0" parTransId="{CA72A29B-A025-4C5E-ABDA-88975CEAA433}" sibTransId="{E67FD3B5-368A-4E8A-80AB-174FCB0FA5CE}"/>
    <dgm:cxn modelId="{6829A4B8-13C6-469A-8030-02C760EE8F67}" type="presParOf" srcId="{B71F33E8-6E59-4932-AB90-A72A4A6D1EB6}" destId="{471E8944-D3BB-409E-8952-D4ADB9AA4E8C}" srcOrd="0" destOrd="0" presId="urn:microsoft.com/office/officeart/2005/8/layout/list1"/>
    <dgm:cxn modelId="{53E6C51E-2299-4400-8569-CEC94B5BC23A}" type="presParOf" srcId="{471E8944-D3BB-409E-8952-D4ADB9AA4E8C}" destId="{DB3CB45E-AB05-4831-BD3E-4B432E817A36}" srcOrd="0" destOrd="0" presId="urn:microsoft.com/office/officeart/2005/8/layout/list1"/>
    <dgm:cxn modelId="{7117F4DE-53C6-415A-A517-14E996451663}" type="presParOf" srcId="{471E8944-D3BB-409E-8952-D4ADB9AA4E8C}" destId="{4BBBB1A0-66A1-4C9D-9835-F054DA29A803}" srcOrd="1" destOrd="0" presId="urn:microsoft.com/office/officeart/2005/8/layout/list1"/>
    <dgm:cxn modelId="{B5CA18E8-99DE-43C7-8570-05BEBACCAA69}" type="presParOf" srcId="{B71F33E8-6E59-4932-AB90-A72A4A6D1EB6}" destId="{2A85D71F-3BE9-440F-9C44-67E7BBFC7F15}" srcOrd="1" destOrd="0" presId="urn:microsoft.com/office/officeart/2005/8/layout/list1"/>
    <dgm:cxn modelId="{631CE991-3FA9-45DD-92E3-79EDFEF9A6C3}" type="presParOf" srcId="{B71F33E8-6E59-4932-AB90-A72A4A6D1EB6}" destId="{3A2BD758-6F8C-40C9-870B-DBDA4C94E35B}" srcOrd="2" destOrd="0" presId="urn:microsoft.com/office/officeart/2005/8/layout/list1"/>
    <dgm:cxn modelId="{289C093F-537C-4045-BAA2-241D9F964DB6}" type="presParOf" srcId="{B71F33E8-6E59-4932-AB90-A72A4A6D1EB6}" destId="{6CA08DE8-98A2-4331-BA10-D160A650B39C}" srcOrd="3" destOrd="0" presId="urn:microsoft.com/office/officeart/2005/8/layout/list1"/>
    <dgm:cxn modelId="{D89DD500-92E1-4F7B-9B58-821E8EEC00B0}" type="presParOf" srcId="{B71F33E8-6E59-4932-AB90-A72A4A6D1EB6}" destId="{22252B86-E882-4FB0-B4F1-6ACCFBAF7E31}" srcOrd="4" destOrd="0" presId="urn:microsoft.com/office/officeart/2005/8/layout/list1"/>
    <dgm:cxn modelId="{1E83DE47-145D-4192-B311-E98493F39022}" type="presParOf" srcId="{22252B86-E882-4FB0-B4F1-6ACCFBAF7E31}" destId="{4D8AD9E8-0894-4C5F-B3C8-E6E9CC5CA11B}" srcOrd="0" destOrd="0" presId="urn:microsoft.com/office/officeart/2005/8/layout/list1"/>
    <dgm:cxn modelId="{26822605-E5A9-4A9E-8381-5B03C2CF524B}" type="presParOf" srcId="{22252B86-E882-4FB0-B4F1-6ACCFBAF7E31}" destId="{EC6AAE3D-63C8-41AF-94C3-836CA8AB85DE}" srcOrd="1" destOrd="0" presId="urn:microsoft.com/office/officeart/2005/8/layout/list1"/>
    <dgm:cxn modelId="{C25BCB63-2854-41E4-B848-AD57A933EB7A}" type="presParOf" srcId="{B71F33E8-6E59-4932-AB90-A72A4A6D1EB6}" destId="{8E0BA20C-EF8E-42E4-A4A2-284C545A2F3B}" srcOrd="5" destOrd="0" presId="urn:microsoft.com/office/officeart/2005/8/layout/list1"/>
    <dgm:cxn modelId="{8B42D4E3-06AA-49C1-B400-B16D54252E7C}" type="presParOf" srcId="{B71F33E8-6E59-4932-AB90-A72A4A6D1EB6}" destId="{1863018D-CE01-4C49-A636-2E34C7946DB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5B8CBD-4FAC-4FE7-BC04-9C699DFB8CC6}" type="doc">
      <dgm:prSet loTypeId="urn:microsoft.com/office/officeart/2005/8/layout/vList2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0C7DCC2F-1560-45D6-ABB9-33A40855F15D}">
      <dgm:prSet/>
      <dgm:spPr>
        <a:blipFill rotWithShape="0">
          <a:blip xmlns:r="http://schemas.openxmlformats.org/officeDocument/2006/relationships" r:embed="rId1"/>
          <a:srcRect/>
          <a:stretch>
            <a:fillRect l="-752000" r="-752000"/>
          </a:stretch>
        </a:blipFill>
      </dgm:spPr>
      <dgm:t>
        <a:bodyPr/>
        <a:lstStyle/>
        <a:p>
          <a:r>
            <a:rPr lang="cs-CZ" baseline="0" dirty="0"/>
            <a:t>Dohoda o provedení práce (DPP)</a:t>
          </a:r>
          <a:endParaRPr lang="en-US" dirty="0"/>
        </a:p>
      </dgm:t>
    </dgm:pt>
    <dgm:pt modelId="{700186B7-E614-4D2A-863D-4EA267AAF497}" type="parTrans" cxnId="{3C3EAC7B-0393-401F-BDE0-5DFC68F8220F}">
      <dgm:prSet/>
      <dgm:spPr/>
      <dgm:t>
        <a:bodyPr/>
        <a:lstStyle/>
        <a:p>
          <a:endParaRPr lang="en-US"/>
        </a:p>
      </dgm:t>
    </dgm:pt>
    <dgm:pt modelId="{F516F2AA-5DBD-44C7-A46E-1DDC9C0DA169}" type="sibTrans" cxnId="{3C3EAC7B-0393-401F-BDE0-5DFC68F8220F}">
      <dgm:prSet/>
      <dgm:spPr/>
      <dgm:t>
        <a:bodyPr/>
        <a:lstStyle/>
        <a:p>
          <a:endParaRPr lang="en-US"/>
        </a:p>
      </dgm:t>
    </dgm:pt>
    <dgm:pt modelId="{DC722A9F-2957-44A1-9152-B1C50EBE05E2}">
      <dgm:prSet/>
      <dgm:spPr/>
      <dgm:t>
        <a:bodyPr/>
        <a:lstStyle/>
        <a:p>
          <a:r>
            <a:rPr lang="cs-CZ" baseline="0"/>
            <a:t>Povinné náležitosti: </a:t>
          </a:r>
          <a:endParaRPr lang="en-US"/>
        </a:p>
      </dgm:t>
    </dgm:pt>
    <dgm:pt modelId="{AE6D7552-CEEE-4D25-B01E-22DF6833C74C}" type="parTrans" cxnId="{55A33B22-D864-4F90-B815-9E834BE78A25}">
      <dgm:prSet/>
      <dgm:spPr/>
      <dgm:t>
        <a:bodyPr/>
        <a:lstStyle/>
        <a:p>
          <a:endParaRPr lang="en-US"/>
        </a:p>
      </dgm:t>
    </dgm:pt>
    <dgm:pt modelId="{8369470C-CD62-42AD-AF76-F497231F59F4}" type="sibTrans" cxnId="{55A33B22-D864-4F90-B815-9E834BE78A25}">
      <dgm:prSet/>
      <dgm:spPr/>
      <dgm:t>
        <a:bodyPr/>
        <a:lstStyle/>
        <a:p>
          <a:endParaRPr lang="en-US"/>
        </a:p>
      </dgm:t>
    </dgm:pt>
    <dgm:pt modelId="{5F9DBD45-F505-4AC9-9737-A59ADC90EA2F}">
      <dgm:prSet/>
      <dgm:spPr/>
      <dgm:t>
        <a:bodyPr/>
        <a:lstStyle/>
        <a:p>
          <a:r>
            <a:rPr lang="cs-CZ" dirty="0"/>
            <a:t>doba, na kterou se dohoda uzavírá.</a:t>
          </a:r>
          <a:endParaRPr lang="en-US" dirty="0"/>
        </a:p>
      </dgm:t>
    </dgm:pt>
    <dgm:pt modelId="{C1B7E28D-A4D3-44D3-B17C-0F31BEF79775}" type="parTrans" cxnId="{306651F0-A33D-4E3F-AC74-A57FC13049BB}">
      <dgm:prSet/>
      <dgm:spPr/>
      <dgm:t>
        <a:bodyPr/>
        <a:lstStyle/>
        <a:p>
          <a:endParaRPr lang="en-US"/>
        </a:p>
      </dgm:t>
    </dgm:pt>
    <dgm:pt modelId="{24154892-785B-4B41-B6FA-0003B5A9ECDA}" type="sibTrans" cxnId="{306651F0-A33D-4E3F-AC74-A57FC13049BB}">
      <dgm:prSet/>
      <dgm:spPr/>
      <dgm:t>
        <a:bodyPr/>
        <a:lstStyle/>
        <a:p>
          <a:endParaRPr lang="en-US"/>
        </a:p>
      </dgm:t>
    </dgm:pt>
    <dgm:pt modelId="{1EDC2D4E-25F3-4E09-9382-644A9AE531CD}">
      <dgm:prSet/>
      <dgm:spPr/>
      <dgm:t>
        <a:bodyPr/>
        <a:lstStyle/>
        <a:p>
          <a:r>
            <a:rPr lang="cs-CZ" baseline="0" dirty="0"/>
            <a:t>Maximální rozsah práce 300 hodin/kalendářní rok.</a:t>
          </a:r>
          <a:endParaRPr lang="en-US" dirty="0"/>
        </a:p>
      </dgm:t>
    </dgm:pt>
    <dgm:pt modelId="{9D57294E-D186-4745-A72C-6EBD4F15492A}" type="parTrans" cxnId="{437E4F44-9DE2-439E-BAB3-5CE7E65CDDDA}">
      <dgm:prSet/>
      <dgm:spPr/>
      <dgm:t>
        <a:bodyPr/>
        <a:lstStyle/>
        <a:p>
          <a:endParaRPr lang="en-US"/>
        </a:p>
      </dgm:t>
    </dgm:pt>
    <dgm:pt modelId="{E29E754D-9B18-4122-925C-CD4D4156B421}" type="sibTrans" cxnId="{437E4F44-9DE2-439E-BAB3-5CE7E65CDDDA}">
      <dgm:prSet/>
      <dgm:spPr/>
      <dgm:t>
        <a:bodyPr/>
        <a:lstStyle/>
        <a:p>
          <a:endParaRPr lang="en-US"/>
        </a:p>
      </dgm:t>
    </dgm:pt>
    <dgm:pt modelId="{BD54424F-AA33-4026-95E2-7F4EA9411924}">
      <dgm:prSet/>
      <dgm:spPr/>
      <dgm:t>
        <a:bodyPr/>
        <a:lstStyle/>
        <a:p>
          <a:r>
            <a:rPr lang="cs-CZ" baseline="0" dirty="0"/>
            <a:t>Odvod zdravotního a sociálního pojištění, pokud příjem z DPP v daném měsíci přesáhne 10 000 Kč.</a:t>
          </a:r>
          <a:endParaRPr lang="en-US" dirty="0"/>
        </a:p>
      </dgm:t>
    </dgm:pt>
    <dgm:pt modelId="{2BFD5037-799D-4129-96D9-4EB42F3328DC}" type="parTrans" cxnId="{F6A27CFE-578B-417B-A1FE-67A4C1E8B0DB}">
      <dgm:prSet/>
      <dgm:spPr/>
      <dgm:t>
        <a:bodyPr/>
        <a:lstStyle/>
        <a:p>
          <a:endParaRPr lang="en-US"/>
        </a:p>
      </dgm:t>
    </dgm:pt>
    <dgm:pt modelId="{E9EAADDF-979E-4307-8FC4-03CD9EB6002E}" type="sibTrans" cxnId="{F6A27CFE-578B-417B-A1FE-67A4C1E8B0DB}">
      <dgm:prSet/>
      <dgm:spPr/>
      <dgm:t>
        <a:bodyPr/>
        <a:lstStyle/>
        <a:p>
          <a:endParaRPr lang="en-US"/>
        </a:p>
      </dgm:t>
    </dgm:pt>
    <dgm:pt modelId="{9EFD1689-68FB-4F19-866B-C6B64A27F94D}">
      <dgm:prSet/>
      <dgm:spPr>
        <a:blipFill rotWithShape="0">
          <a:blip xmlns:r="http://schemas.openxmlformats.org/officeDocument/2006/relationships" r:embed="rId2"/>
          <a:srcRect/>
          <a:stretch>
            <a:fillRect l="-760000" r="-760000"/>
          </a:stretch>
        </a:blipFill>
      </dgm:spPr>
      <dgm:t>
        <a:bodyPr/>
        <a:lstStyle/>
        <a:p>
          <a:r>
            <a:rPr lang="cs-CZ" baseline="0" dirty="0"/>
            <a:t>Dohoda o pracovní činnosti (DPČ)</a:t>
          </a:r>
          <a:endParaRPr lang="en-US" dirty="0"/>
        </a:p>
      </dgm:t>
    </dgm:pt>
    <dgm:pt modelId="{0B5F4E75-F38A-4CC9-BEDD-4BFD830C4E0A}" type="parTrans" cxnId="{B3A2E951-AC60-4CF8-8AD8-5BF3BA2C7A10}">
      <dgm:prSet/>
      <dgm:spPr/>
      <dgm:t>
        <a:bodyPr/>
        <a:lstStyle/>
        <a:p>
          <a:endParaRPr lang="en-US"/>
        </a:p>
      </dgm:t>
    </dgm:pt>
    <dgm:pt modelId="{CF4F316E-1036-42C4-9B5A-C287845DA47C}" type="sibTrans" cxnId="{B3A2E951-AC60-4CF8-8AD8-5BF3BA2C7A10}">
      <dgm:prSet/>
      <dgm:spPr/>
      <dgm:t>
        <a:bodyPr/>
        <a:lstStyle/>
        <a:p>
          <a:endParaRPr lang="en-US"/>
        </a:p>
      </dgm:t>
    </dgm:pt>
    <dgm:pt modelId="{AAA2840C-D893-47B9-9724-936A3CA06A66}">
      <dgm:prSet/>
      <dgm:spPr/>
      <dgm:t>
        <a:bodyPr/>
        <a:lstStyle/>
        <a:p>
          <a:r>
            <a:rPr lang="cs-CZ" baseline="0"/>
            <a:t>Povinné náležitosti: </a:t>
          </a:r>
          <a:endParaRPr lang="en-US"/>
        </a:p>
      </dgm:t>
    </dgm:pt>
    <dgm:pt modelId="{EC7C83FC-50DA-4080-A924-AFB2C1F871C3}" type="parTrans" cxnId="{0494610A-B68A-4FB9-9968-1C6C5F09A748}">
      <dgm:prSet/>
      <dgm:spPr/>
      <dgm:t>
        <a:bodyPr/>
        <a:lstStyle/>
        <a:p>
          <a:endParaRPr lang="en-US"/>
        </a:p>
      </dgm:t>
    </dgm:pt>
    <dgm:pt modelId="{583DE91D-F128-42C3-83A4-D7E2F93F4E50}" type="sibTrans" cxnId="{0494610A-B68A-4FB9-9968-1C6C5F09A748}">
      <dgm:prSet/>
      <dgm:spPr/>
      <dgm:t>
        <a:bodyPr/>
        <a:lstStyle/>
        <a:p>
          <a:endParaRPr lang="en-US"/>
        </a:p>
      </dgm:t>
    </dgm:pt>
    <dgm:pt modelId="{858E4CFC-BCE8-4702-9902-8FB92597A670}">
      <dgm:prSet/>
      <dgm:spPr/>
      <dgm:t>
        <a:bodyPr/>
        <a:lstStyle/>
        <a:p>
          <a:r>
            <a:rPr lang="cs-CZ" dirty="0"/>
            <a:t>doba, na kterou se dohoda uzavírá, sjednané práce a sjednaný rozsah pracovní doby.</a:t>
          </a:r>
          <a:endParaRPr lang="en-US" dirty="0"/>
        </a:p>
      </dgm:t>
    </dgm:pt>
    <dgm:pt modelId="{EB9BAF0D-1FCD-45F6-838E-642BF11E871F}" type="parTrans" cxnId="{8A7D9DC6-39BE-4DB3-B335-E1140F50100C}">
      <dgm:prSet/>
      <dgm:spPr/>
      <dgm:t>
        <a:bodyPr/>
        <a:lstStyle/>
        <a:p>
          <a:endParaRPr lang="en-US"/>
        </a:p>
      </dgm:t>
    </dgm:pt>
    <dgm:pt modelId="{B07D94C4-F440-4BDF-9A46-24D780B7EA97}" type="sibTrans" cxnId="{8A7D9DC6-39BE-4DB3-B335-E1140F50100C}">
      <dgm:prSet/>
      <dgm:spPr/>
      <dgm:t>
        <a:bodyPr/>
        <a:lstStyle/>
        <a:p>
          <a:endParaRPr lang="en-US"/>
        </a:p>
      </dgm:t>
    </dgm:pt>
    <dgm:pt modelId="{F7957C85-27A6-418D-8D7C-C498D5A58A83}">
      <dgm:prSet/>
      <dgm:spPr/>
      <dgm:t>
        <a:bodyPr/>
        <a:lstStyle/>
        <a:p>
          <a:r>
            <a:rPr lang="cs-CZ" baseline="0" dirty="0"/>
            <a:t>Maximální rozsah práce: 20 hodin/týden.</a:t>
          </a:r>
          <a:endParaRPr lang="en-US" dirty="0"/>
        </a:p>
      </dgm:t>
    </dgm:pt>
    <dgm:pt modelId="{674FE752-54A8-450F-8A75-C075363F960A}" type="parTrans" cxnId="{456D8345-96E7-4EE4-A2DB-0737AA1A471A}">
      <dgm:prSet/>
      <dgm:spPr/>
      <dgm:t>
        <a:bodyPr/>
        <a:lstStyle/>
        <a:p>
          <a:endParaRPr lang="en-US"/>
        </a:p>
      </dgm:t>
    </dgm:pt>
    <dgm:pt modelId="{EBC7EDDE-EE62-4E32-957E-463D5E89007B}" type="sibTrans" cxnId="{456D8345-96E7-4EE4-A2DB-0737AA1A471A}">
      <dgm:prSet/>
      <dgm:spPr/>
      <dgm:t>
        <a:bodyPr/>
        <a:lstStyle/>
        <a:p>
          <a:endParaRPr lang="en-US"/>
        </a:p>
      </dgm:t>
    </dgm:pt>
    <dgm:pt modelId="{B258991B-5CBE-4604-887D-D1F00C5DD808}">
      <dgm:prSet/>
      <dgm:spPr/>
      <dgm:t>
        <a:bodyPr/>
        <a:lstStyle/>
        <a:p>
          <a:r>
            <a:rPr lang="cs-CZ" baseline="0"/>
            <a:t>Odvod zdravotního a sociálního pojištění, pokud příjem z DPČ v daném měsíci dosáhne alespoň 4000 Kč. </a:t>
          </a:r>
          <a:endParaRPr lang="en-US"/>
        </a:p>
      </dgm:t>
    </dgm:pt>
    <dgm:pt modelId="{D6638DD5-7D97-451E-91C9-8D74C161FD13}" type="parTrans" cxnId="{C5C32636-CBEE-4076-A758-5B40CCC7F571}">
      <dgm:prSet/>
      <dgm:spPr/>
      <dgm:t>
        <a:bodyPr/>
        <a:lstStyle/>
        <a:p>
          <a:endParaRPr lang="en-US"/>
        </a:p>
      </dgm:t>
    </dgm:pt>
    <dgm:pt modelId="{4B13EB41-2C8E-4064-9062-536D19039D89}" type="sibTrans" cxnId="{C5C32636-CBEE-4076-A758-5B40CCC7F571}">
      <dgm:prSet/>
      <dgm:spPr/>
      <dgm:t>
        <a:bodyPr/>
        <a:lstStyle/>
        <a:p>
          <a:endParaRPr lang="en-US"/>
        </a:p>
      </dgm:t>
    </dgm:pt>
    <dgm:pt modelId="{59D8912C-B7D2-4CFF-9D62-B45B1AE53190}" type="pres">
      <dgm:prSet presAssocID="{E65B8CBD-4FAC-4FE7-BC04-9C699DFB8CC6}" presName="linear" presStyleCnt="0">
        <dgm:presLayoutVars>
          <dgm:animLvl val="lvl"/>
          <dgm:resizeHandles val="exact"/>
        </dgm:presLayoutVars>
      </dgm:prSet>
      <dgm:spPr/>
    </dgm:pt>
    <dgm:pt modelId="{401EEFBE-DDFE-46EC-BC78-48656FA2751F}" type="pres">
      <dgm:prSet presAssocID="{0C7DCC2F-1560-45D6-ABB9-33A40855F15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8825047-8D43-438E-B521-4B9A221FB589}" type="pres">
      <dgm:prSet presAssocID="{0C7DCC2F-1560-45D6-ABB9-33A40855F15D}" presName="childText" presStyleLbl="revTx" presStyleIdx="0" presStyleCnt="2">
        <dgm:presLayoutVars>
          <dgm:bulletEnabled val="1"/>
        </dgm:presLayoutVars>
      </dgm:prSet>
      <dgm:spPr/>
    </dgm:pt>
    <dgm:pt modelId="{D82F6089-DC1E-40B1-9135-D09356C04AF3}" type="pres">
      <dgm:prSet presAssocID="{9EFD1689-68FB-4F19-866B-C6B64A27F94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427063B-C028-4046-8430-F2BB50C72ED8}" type="pres">
      <dgm:prSet presAssocID="{9EFD1689-68FB-4F19-866B-C6B64A27F94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494610A-B68A-4FB9-9968-1C6C5F09A748}" srcId="{9EFD1689-68FB-4F19-866B-C6B64A27F94D}" destId="{AAA2840C-D893-47B9-9724-936A3CA06A66}" srcOrd="0" destOrd="0" parTransId="{EC7C83FC-50DA-4080-A924-AFB2C1F871C3}" sibTransId="{583DE91D-F128-42C3-83A4-D7E2F93F4E50}"/>
    <dgm:cxn modelId="{55A33B22-D864-4F90-B815-9E834BE78A25}" srcId="{0C7DCC2F-1560-45D6-ABB9-33A40855F15D}" destId="{DC722A9F-2957-44A1-9152-B1C50EBE05E2}" srcOrd="0" destOrd="0" parTransId="{AE6D7552-CEEE-4D25-B01E-22DF6833C74C}" sibTransId="{8369470C-CD62-42AD-AF76-F497231F59F4}"/>
    <dgm:cxn modelId="{5CCC5433-932E-4CCD-9998-66FC36B9F4E4}" type="presOf" srcId="{AAA2840C-D893-47B9-9724-936A3CA06A66}" destId="{5427063B-C028-4046-8430-F2BB50C72ED8}" srcOrd="0" destOrd="0" presId="urn:microsoft.com/office/officeart/2005/8/layout/vList2"/>
    <dgm:cxn modelId="{C5C32636-CBEE-4076-A758-5B40CCC7F571}" srcId="{9EFD1689-68FB-4F19-866B-C6B64A27F94D}" destId="{B258991B-5CBE-4604-887D-D1F00C5DD808}" srcOrd="2" destOrd="0" parTransId="{D6638DD5-7D97-451E-91C9-8D74C161FD13}" sibTransId="{4B13EB41-2C8E-4064-9062-536D19039D89}"/>
    <dgm:cxn modelId="{1ED71539-D4D0-4FA4-86A7-7FD3696E570F}" type="presOf" srcId="{BD54424F-AA33-4026-95E2-7F4EA9411924}" destId="{38825047-8D43-438E-B521-4B9A221FB589}" srcOrd="0" destOrd="3" presId="urn:microsoft.com/office/officeart/2005/8/layout/vList2"/>
    <dgm:cxn modelId="{437E4F44-9DE2-439E-BAB3-5CE7E65CDDDA}" srcId="{0C7DCC2F-1560-45D6-ABB9-33A40855F15D}" destId="{1EDC2D4E-25F3-4E09-9382-644A9AE531CD}" srcOrd="1" destOrd="0" parTransId="{9D57294E-D186-4745-A72C-6EBD4F15492A}" sibTransId="{E29E754D-9B18-4122-925C-CD4D4156B421}"/>
    <dgm:cxn modelId="{456D8345-96E7-4EE4-A2DB-0737AA1A471A}" srcId="{9EFD1689-68FB-4F19-866B-C6B64A27F94D}" destId="{F7957C85-27A6-418D-8D7C-C498D5A58A83}" srcOrd="1" destOrd="0" parTransId="{674FE752-54A8-450F-8A75-C075363F960A}" sibTransId="{EBC7EDDE-EE62-4E32-957E-463D5E89007B}"/>
    <dgm:cxn modelId="{7596E068-839E-4C6D-9B4B-E8512BD1B098}" type="presOf" srcId="{B258991B-5CBE-4604-887D-D1F00C5DD808}" destId="{5427063B-C028-4046-8430-F2BB50C72ED8}" srcOrd="0" destOrd="3" presId="urn:microsoft.com/office/officeart/2005/8/layout/vList2"/>
    <dgm:cxn modelId="{508E104E-CFC4-40EF-BF12-031E8B149AA1}" type="presOf" srcId="{DC722A9F-2957-44A1-9152-B1C50EBE05E2}" destId="{38825047-8D43-438E-B521-4B9A221FB589}" srcOrd="0" destOrd="0" presId="urn:microsoft.com/office/officeart/2005/8/layout/vList2"/>
    <dgm:cxn modelId="{B3A2E951-AC60-4CF8-8AD8-5BF3BA2C7A10}" srcId="{E65B8CBD-4FAC-4FE7-BC04-9C699DFB8CC6}" destId="{9EFD1689-68FB-4F19-866B-C6B64A27F94D}" srcOrd="1" destOrd="0" parTransId="{0B5F4E75-F38A-4CC9-BEDD-4BFD830C4E0A}" sibTransId="{CF4F316E-1036-42C4-9B5A-C287845DA47C}"/>
    <dgm:cxn modelId="{BA936355-E393-44D6-9FC2-368AB91CE94F}" type="presOf" srcId="{F7957C85-27A6-418D-8D7C-C498D5A58A83}" destId="{5427063B-C028-4046-8430-F2BB50C72ED8}" srcOrd="0" destOrd="2" presId="urn:microsoft.com/office/officeart/2005/8/layout/vList2"/>
    <dgm:cxn modelId="{3C3EAC7B-0393-401F-BDE0-5DFC68F8220F}" srcId="{E65B8CBD-4FAC-4FE7-BC04-9C699DFB8CC6}" destId="{0C7DCC2F-1560-45D6-ABB9-33A40855F15D}" srcOrd="0" destOrd="0" parTransId="{700186B7-E614-4D2A-863D-4EA267AAF497}" sibTransId="{F516F2AA-5DBD-44C7-A46E-1DDC9C0DA169}"/>
    <dgm:cxn modelId="{9AF5D08C-E35E-4D28-972A-3344BE25DB61}" type="presOf" srcId="{5F9DBD45-F505-4AC9-9737-A59ADC90EA2F}" destId="{38825047-8D43-438E-B521-4B9A221FB589}" srcOrd="0" destOrd="1" presId="urn:microsoft.com/office/officeart/2005/8/layout/vList2"/>
    <dgm:cxn modelId="{B11C3E8D-2EC6-4FD4-84A8-86556B92187D}" type="presOf" srcId="{1EDC2D4E-25F3-4E09-9382-644A9AE531CD}" destId="{38825047-8D43-438E-B521-4B9A221FB589}" srcOrd="0" destOrd="2" presId="urn:microsoft.com/office/officeart/2005/8/layout/vList2"/>
    <dgm:cxn modelId="{0B9E6695-E47D-4323-BA21-600EF9BB28E7}" type="presOf" srcId="{E65B8CBD-4FAC-4FE7-BC04-9C699DFB8CC6}" destId="{59D8912C-B7D2-4CFF-9D62-B45B1AE53190}" srcOrd="0" destOrd="0" presId="urn:microsoft.com/office/officeart/2005/8/layout/vList2"/>
    <dgm:cxn modelId="{FFFFBEBB-7090-4E0F-9C9A-AC6CEC8291FE}" type="presOf" srcId="{9EFD1689-68FB-4F19-866B-C6B64A27F94D}" destId="{D82F6089-DC1E-40B1-9135-D09356C04AF3}" srcOrd="0" destOrd="0" presId="urn:microsoft.com/office/officeart/2005/8/layout/vList2"/>
    <dgm:cxn modelId="{8A7D9DC6-39BE-4DB3-B335-E1140F50100C}" srcId="{AAA2840C-D893-47B9-9724-936A3CA06A66}" destId="{858E4CFC-BCE8-4702-9902-8FB92597A670}" srcOrd="0" destOrd="0" parTransId="{EB9BAF0D-1FCD-45F6-838E-642BF11E871F}" sibTransId="{B07D94C4-F440-4BDF-9A46-24D780B7EA97}"/>
    <dgm:cxn modelId="{673225D9-2F45-4823-8F58-A3180C2062C4}" type="presOf" srcId="{858E4CFC-BCE8-4702-9902-8FB92597A670}" destId="{5427063B-C028-4046-8430-F2BB50C72ED8}" srcOrd="0" destOrd="1" presId="urn:microsoft.com/office/officeart/2005/8/layout/vList2"/>
    <dgm:cxn modelId="{5CDC4BED-6BE9-46D9-BACB-1C0E33C1A45C}" type="presOf" srcId="{0C7DCC2F-1560-45D6-ABB9-33A40855F15D}" destId="{401EEFBE-DDFE-46EC-BC78-48656FA2751F}" srcOrd="0" destOrd="0" presId="urn:microsoft.com/office/officeart/2005/8/layout/vList2"/>
    <dgm:cxn modelId="{306651F0-A33D-4E3F-AC74-A57FC13049BB}" srcId="{DC722A9F-2957-44A1-9152-B1C50EBE05E2}" destId="{5F9DBD45-F505-4AC9-9737-A59ADC90EA2F}" srcOrd="0" destOrd="0" parTransId="{C1B7E28D-A4D3-44D3-B17C-0F31BEF79775}" sibTransId="{24154892-785B-4B41-B6FA-0003B5A9ECDA}"/>
    <dgm:cxn modelId="{F6A27CFE-578B-417B-A1FE-67A4C1E8B0DB}" srcId="{0C7DCC2F-1560-45D6-ABB9-33A40855F15D}" destId="{BD54424F-AA33-4026-95E2-7F4EA9411924}" srcOrd="2" destOrd="0" parTransId="{2BFD5037-799D-4129-96D9-4EB42F3328DC}" sibTransId="{E9EAADDF-979E-4307-8FC4-03CD9EB6002E}"/>
    <dgm:cxn modelId="{4DBF853F-3FF3-4136-95C9-51523017876B}" type="presParOf" srcId="{59D8912C-B7D2-4CFF-9D62-B45B1AE53190}" destId="{401EEFBE-DDFE-46EC-BC78-48656FA2751F}" srcOrd="0" destOrd="0" presId="urn:microsoft.com/office/officeart/2005/8/layout/vList2"/>
    <dgm:cxn modelId="{99A8F4BF-F54F-4D74-8500-2C3AB1E5AED9}" type="presParOf" srcId="{59D8912C-B7D2-4CFF-9D62-B45B1AE53190}" destId="{38825047-8D43-438E-B521-4B9A221FB589}" srcOrd="1" destOrd="0" presId="urn:microsoft.com/office/officeart/2005/8/layout/vList2"/>
    <dgm:cxn modelId="{48AE6A2E-F765-478B-8396-DDB28439307A}" type="presParOf" srcId="{59D8912C-B7D2-4CFF-9D62-B45B1AE53190}" destId="{D82F6089-DC1E-40B1-9135-D09356C04AF3}" srcOrd="2" destOrd="0" presId="urn:microsoft.com/office/officeart/2005/8/layout/vList2"/>
    <dgm:cxn modelId="{2847D048-0835-4521-AB50-EA174B54CE23}" type="presParOf" srcId="{59D8912C-B7D2-4CFF-9D62-B45B1AE53190}" destId="{5427063B-C028-4046-8430-F2BB50C72E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BD758-6F8C-40C9-870B-DBDA4C94E35B}">
      <dsp:nvSpPr>
        <dsp:cNvPr id="0" name=""/>
        <dsp:cNvSpPr/>
      </dsp:nvSpPr>
      <dsp:spPr>
        <a:xfrm>
          <a:off x="0" y="378592"/>
          <a:ext cx="9993657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619" tIns="416560" rIns="77561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Důvody</a:t>
          </a:r>
          <a:r>
            <a:rPr lang="en-US" sz="2000" kern="1200" dirty="0"/>
            <a:t> </a:t>
          </a:r>
          <a:r>
            <a:rPr lang="en-US" sz="2000" kern="1200" dirty="0" err="1"/>
            <a:t>novelizace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Předmět</a:t>
          </a:r>
          <a:r>
            <a:rPr lang="en-US" sz="2000" kern="1200" dirty="0"/>
            <a:t> </a:t>
          </a:r>
          <a:r>
            <a:rPr lang="en-US" sz="2000" kern="1200" dirty="0" err="1"/>
            <a:t>novelizace</a:t>
          </a:r>
          <a:endParaRPr lang="en-US" sz="2000" kern="1200" dirty="0"/>
        </a:p>
      </dsp:txBody>
      <dsp:txXfrm>
        <a:off x="0" y="378592"/>
        <a:ext cx="9993657" cy="1165500"/>
      </dsp:txXfrm>
    </dsp:sp>
    <dsp:sp modelId="{4BBBB1A0-66A1-4C9D-9835-F054DA29A803}">
      <dsp:nvSpPr>
        <dsp:cNvPr id="0" name=""/>
        <dsp:cNvSpPr/>
      </dsp:nvSpPr>
      <dsp:spPr>
        <a:xfrm>
          <a:off x="499682" y="81030"/>
          <a:ext cx="6995559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4416" tIns="0" rIns="26441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Úvod</a:t>
          </a:r>
        </a:p>
      </dsp:txBody>
      <dsp:txXfrm>
        <a:off x="528503" y="109851"/>
        <a:ext cx="6937917" cy="532758"/>
      </dsp:txXfrm>
    </dsp:sp>
    <dsp:sp modelId="{1863018D-CE01-4C49-A636-2E34C7946DB6}">
      <dsp:nvSpPr>
        <dsp:cNvPr id="0" name=""/>
        <dsp:cNvSpPr/>
      </dsp:nvSpPr>
      <dsp:spPr>
        <a:xfrm>
          <a:off x="0" y="1947557"/>
          <a:ext cx="9993657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2">
              <a:hueOff val="-1528145"/>
              <a:satOff val="7524"/>
              <a:lumOff val="-143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619" tIns="416560" rIns="77561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Práce na dálku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Dohody o pracích konaných mimo pracovní poměr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Doručování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Digitalizace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Práva zaměstnanců pečujících o děti</a:t>
          </a:r>
          <a:endParaRPr lang="en-US" sz="2000" kern="1200" dirty="0"/>
        </a:p>
      </dsp:txBody>
      <dsp:txXfrm>
        <a:off x="0" y="1947557"/>
        <a:ext cx="9993657" cy="2142000"/>
      </dsp:txXfrm>
    </dsp:sp>
    <dsp:sp modelId="{EC6AAE3D-63C8-41AF-94C3-836CA8AB85DE}">
      <dsp:nvSpPr>
        <dsp:cNvPr id="0" name=""/>
        <dsp:cNvSpPr/>
      </dsp:nvSpPr>
      <dsp:spPr>
        <a:xfrm>
          <a:off x="499682" y="1649730"/>
          <a:ext cx="6995559" cy="590400"/>
        </a:xfrm>
        <a:prstGeom prst="roundRect">
          <a:avLst/>
        </a:prstGeom>
        <a:solidFill>
          <a:schemeClr val="accent2">
            <a:hueOff val="-1528145"/>
            <a:satOff val="7524"/>
            <a:lumOff val="-14311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4416" tIns="0" rIns="26441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Podrobné</a:t>
          </a:r>
          <a:r>
            <a:rPr lang="en-US" sz="2000" kern="1200" dirty="0"/>
            <a:t> </a:t>
          </a:r>
          <a:r>
            <a:rPr lang="en-US" sz="2000" kern="1200" dirty="0" err="1"/>
            <a:t>představení</a:t>
          </a:r>
          <a:r>
            <a:rPr lang="en-US" sz="2000" kern="1200" dirty="0"/>
            <a:t> </a:t>
          </a:r>
          <a:r>
            <a:rPr lang="en-US" sz="2000" kern="1200" dirty="0" err="1"/>
            <a:t>změn</a:t>
          </a:r>
          <a:endParaRPr lang="en-US" sz="2000" kern="1200" dirty="0"/>
        </a:p>
      </dsp:txBody>
      <dsp:txXfrm>
        <a:off x="528503" y="1678551"/>
        <a:ext cx="6937917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EEFBE-DDFE-46EC-BC78-48656FA2751F}">
      <dsp:nvSpPr>
        <dsp:cNvPr id="0" name=""/>
        <dsp:cNvSpPr/>
      </dsp:nvSpPr>
      <dsp:spPr>
        <a:xfrm>
          <a:off x="0" y="115015"/>
          <a:ext cx="8785735" cy="551655"/>
        </a:xfrm>
        <a:prstGeom prst="roundRect">
          <a:avLst/>
        </a:prstGeom>
        <a:blipFill rotWithShape="0">
          <a:blip xmlns:r="http://schemas.openxmlformats.org/officeDocument/2006/relationships" r:embed="rId1"/>
          <a:srcRect/>
          <a:stretch>
            <a:fillRect l="-752000" r="-752000"/>
          </a:stretch>
        </a:blip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 dirty="0"/>
            <a:t>Dohoda o provedení práce (DPP)</a:t>
          </a:r>
          <a:endParaRPr lang="en-US" sz="2300" kern="1200" dirty="0"/>
        </a:p>
      </dsp:txBody>
      <dsp:txXfrm>
        <a:off x="26930" y="141945"/>
        <a:ext cx="8731875" cy="497795"/>
      </dsp:txXfrm>
    </dsp:sp>
    <dsp:sp modelId="{38825047-8D43-438E-B521-4B9A221FB589}">
      <dsp:nvSpPr>
        <dsp:cNvPr id="0" name=""/>
        <dsp:cNvSpPr/>
      </dsp:nvSpPr>
      <dsp:spPr>
        <a:xfrm>
          <a:off x="0" y="666670"/>
          <a:ext cx="8785735" cy="1475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4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baseline="0"/>
            <a:t>Povinné náležitosti: 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doba, na kterou se dohoda uzavírá.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baseline="0" dirty="0"/>
            <a:t>Maximální rozsah práce 300 hodin/kalendářní rok.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baseline="0" dirty="0"/>
            <a:t>Odvod zdravotního a sociálního pojištění, pokud příjem z DPP v daném měsíci přesáhne 10 000 Kč.</a:t>
          </a:r>
          <a:endParaRPr lang="en-US" sz="1800" kern="1200" dirty="0"/>
        </a:p>
      </dsp:txBody>
      <dsp:txXfrm>
        <a:off x="0" y="666670"/>
        <a:ext cx="8785735" cy="1475910"/>
      </dsp:txXfrm>
    </dsp:sp>
    <dsp:sp modelId="{D82F6089-DC1E-40B1-9135-D09356C04AF3}">
      <dsp:nvSpPr>
        <dsp:cNvPr id="0" name=""/>
        <dsp:cNvSpPr/>
      </dsp:nvSpPr>
      <dsp:spPr>
        <a:xfrm>
          <a:off x="0" y="2142580"/>
          <a:ext cx="8785735" cy="551655"/>
        </a:xfrm>
        <a:prstGeom prst="roundRect">
          <a:avLst/>
        </a:prstGeom>
        <a:blipFill rotWithShape="0">
          <a:blip xmlns:r="http://schemas.openxmlformats.org/officeDocument/2006/relationships" r:embed="rId2"/>
          <a:srcRect/>
          <a:stretch>
            <a:fillRect l="-760000" r="-760000"/>
          </a:stretch>
        </a:blip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 dirty="0"/>
            <a:t>Dohoda o pracovní činnosti (DPČ)</a:t>
          </a:r>
          <a:endParaRPr lang="en-US" sz="2300" kern="1200" dirty="0"/>
        </a:p>
      </dsp:txBody>
      <dsp:txXfrm>
        <a:off x="26930" y="2169510"/>
        <a:ext cx="8731875" cy="497795"/>
      </dsp:txXfrm>
    </dsp:sp>
    <dsp:sp modelId="{5427063B-C028-4046-8430-F2BB50C72ED8}">
      <dsp:nvSpPr>
        <dsp:cNvPr id="0" name=""/>
        <dsp:cNvSpPr/>
      </dsp:nvSpPr>
      <dsp:spPr>
        <a:xfrm>
          <a:off x="0" y="2694235"/>
          <a:ext cx="8785735" cy="1713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4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baseline="0"/>
            <a:t>Povinné náležitosti: 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doba, na kterou se dohoda uzavírá, sjednané práce a sjednaný rozsah pracovní doby.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baseline="0" dirty="0"/>
            <a:t>Maximální rozsah práce: 20 hodin/týden.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baseline="0"/>
            <a:t>Odvod zdravotního a sociálního pojištění, pokud příjem z DPČ v daném měsíci dosáhne alespoň 4000 Kč. </a:t>
          </a:r>
          <a:endParaRPr lang="en-US" sz="1800" kern="1200"/>
        </a:p>
      </dsp:txBody>
      <dsp:txXfrm>
        <a:off x="0" y="2694235"/>
        <a:ext cx="8785735" cy="1713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9792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0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778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7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0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2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8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4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5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2D030128-F00B-42A4-B743-77325A4FD6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5FD01231-0093-4E5D-AF5F-855BC3C9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2BC64-CCFE-10A4-6C45-50167E0FF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1028699"/>
            <a:ext cx="9418320" cy="3862083"/>
          </a:xfrm>
        </p:spPr>
        <p:txBody>
          <a:bodyPr anchor="ctr">
            <a:normAutofit/>
          </a:bodyPr>
          <a:lstStyle/>
          <a:p>
            <a:pPr algn="ctr"/>
            <a:r>
              <a:rPr lang="cs-CZ" sz="6000"/>
              <a:t>Novela zákoníku práce</a:t>
            </a:r>
            <a:r>
              <a:rPr lang="en-US" sz="6000"/>
              <a:t> a </a:t>
            </a:r>
            <a:r>
              <a:rPr lang="cs-CZ" sz="6000"/>
              <a:t>její specifika pro školství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32007-BAE3-208B-1534-480A02027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5237670"/>
            <a:ext cx="9418320" cy="1183261"/>
          </a:xfrm>
        </p:spPr>
        <p:txBody>
          <a:bodyPr>
            <a:normAutofit/>
          </a:bodyPr>
          <a:lstStyle/>
          <a:p>
            <a:pPr algn="ctr"/>
            <a:endParaRPr lang="cs-CZ"/>
          </a:p>
          <a:p>
            <a:pPr algn="ctr"/>
            <a:r>
              <a:rPr lang="cs-CZ" cap="none"/>
              <a:t>Mgr. Kateřina Dufková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E8ECA2-60A0-4D39-817D-F1E982ED7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1500" y="5097592"/>
            <a:ext cx="59639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132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999D-91D5-63C4-70C5-240EBAFEF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Dohody o </a:t>
            </a:r>
            <a:r>
              <a:rPr lang="en-US" sz="5400" dirty="0" err="1"/>
              <a:t>pracích</a:t>
            </a:r>
            <a:r>
              <a:rPr lang="en-US" sz="5400" dirty="0"/>
              <a:t> </a:t>
            </a:r>
            <a:r>
              <a:rPr lang="en-US" sz="5400" dirty="0" err="1"/>
              <a:t>konaných</a:t>
            </a:r>
            <a:r>
              <a:rPr lang="en-US" sz="5400" dirty="0"/>
              <a:t> </a:t>
            </a:r>
            <a:r>
              <a:rPr lang="en-US" sz="5400" dirty="0" err="1"/>
              <a:t>mimo</a:t>
            </a:r>
            <a:r>
              <a:rPr lang="en-US" sz="5400" dirty="0"/>
              <a:t> </a:t>
            </a:r>
            <a:r>
              <a:rPr lang="en-US" sz="5400" dirty="0" err="1"/>
              <a:t>pracovní</a:t>
            </a:r>
            <a:r>
              <a:rPr lang="en-US" sz="5400" dirty="0"/>
              <a:t> </a:t>
            </a:r>
            <a:r>
              <a:rPr lang="en-US" sz="5400" dirty="0" err="1"/>
              <a:t>poměr</a:t>
            </a:r>
            <a:endParaRPr lang="cs-CZ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AAA4D-1CE3-98BF-63E8-0F3371470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err="1"/>
              <a:t>Podrobné</a:t>
            </a:r>
            <a:r>
              <a:rPr lang="en-US" sz="2400" dirty="0"/>
              <a:t> </a:t>
            </a:r>
            <a:r>
              <a:rPr lang="en-US" sz="2400" dirty="0" err="1"/>
              <a:t>představení</a:t>
            </a:r>
            <a:r>
              <a:rPr lang="en-US" sz="2400" dirty="0"/>
              <a:t> </a:t>
            </a:r>
            <a:r>
              <a:rPr lang="en-US" sz="2400" dirty="0" err="1"/>
              <a:t>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33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24567-E7BF-0D87-70ED-7B2983C4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</p:spPr>
        <p:txBody>
          <a:bodyPr>
            <a:normAutofit/>
          </a:bodyPr>
          <a:lstStyle/>
          <a:p>
            <a:r>
              <a:rPr lang="cs-CZ" sz="4000" dirty="0"/>
              <a:t>DPP a DPČ před novelou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F60FDD5-CFEA-BF99-B1B9-AD9CADC38D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91721"/>
              </p:ext>
            </p:extLst>
          </p:nvPr>
        </p:nvGraphicFramePr>
        <p:xfrm>
          <a:off x="1262063" y="1691322"/>
          <a:ext cx="8785735" cy="4523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5589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024CF-AB9C-8F72-0DE5-F9124E0A6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Změny v obsahu DPP a DPČ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73B6D-3BE4-C0D5-91EE-764148A92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2065106"/>
            <a:ext cx="8679571" cy="45305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Mimo doby, na kterou se dohoda uzavírá, musí být nově uvedeny i sjednané práce - v praxi dávno funguje!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Změny ve výši odvodů (při kumulaci dohod u více zaměstnavatelů) – od. 1. 1. 2024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cs-CZ" b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cs-CZ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Rozvrhování pracovní doby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Dodržování doby odpočinku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Nárok na příplatky (práce ve svátek, v noci, v sobotu a v neděli a ve ztíženém pracovním prostředí)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Omluvené překážky v práci na straně zaměstnance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Vznik nároku na dovolenou (v určitých případech)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/>
              <a:t>Další změny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D9BCEDE3-DCB4-8C6C-6707-01C9D2747575}"/>
              </a:ext>
            </a:extLst>
          </p:cNvPr>
          <p:cNvGrpSpPr/>
          <p:nvPr/>
        </p:nvGrpSpPr>
        <p:grpSpPr>
          <a:xfrm>
            <a:off x="1261871" y="1828800"/>
            <a:ext cx="8860324" cy="551655"/>
            <a:chOff x="0" y="73173"/>
            <a:chExt cx="9993657" cy="551655"/>
          </a:xfrm>
        </p:grpSpPr>
        <p:sp>
          <p:nvSpPr>
            <p:cNvPr id="5" name="Obdélník: se zakulacenými rohy 4">
              <a:extLst>
                <a:ext uri="{FF2B5EF4-FFF2-40B4-BE49-F238E27FC236}">
                  <a16:creationId xmlns:a16="http://schemas.microsoft.com/office/drawing/2014/main" id="{0A2792D8-2B32-C610-453B-2A1E51D5B17B}"/>
                </a:ext>
              </a:extLst>
            </p:cNvPr>
            <p:cNvSpPr/>
            <p:nvPr/>
          </p:nvSpPr>
          <p:spPr>
            <a:xfrm>
              <a:off x="0" y="73173"/>
              <a:ext cx="9993657" cy="551655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bdélník: se zakulacenými rohy 4">
              <a:extLst>
                <a:ext uri="{FF2B5EF4-FFF2-40B4-BE49-F238E27FC236}">
                  <a16:creationId xmlns:a16="http://schemas.microsoft.com/office/drawing/2014/main" id="{B7BB0451-21E2-C8E9-0329-7D63BAF1AE45}"/>
                </a:ext>
              </a:extLst>
            </p:cNvPr>
            <p:cNvSpPr txBox="1"/>
            <p:nvPr/>
          </p:nvSpPr>
          <p:spPr>
            <a:xfrm>
              <a:off x="26930" y="100103"/>
              <a:ext cx="9939797" cy="4977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300" kern="1200" baseline="0" dirty="0"/>
                <a:t>DPP</a:t>
              </a:r>
              <a:endParaRPr lang="en-US" sz="2300" kern="1200" dirty="0"/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F6D1B406-4250-3890-167C-4841EAAEA00C}"/>
              </a:ext>
            </a:extLst>
          </p:cNvPr>
          <p:cNvGrpSpPr/>
          <p:nvPr/>
        </p:nvGrpSpPr>
        <p:grpSpPr>
          <a:xfrm>
            <a:off x="1285747" y="3596439"/>
            <a:ext cx="8812133" cy="551655"/>
            <a:chOff x="0" y="2100739"/>
            <a:chExt cx="9993657" cy="551655"/>
          </a:xfrm>
        </p:grpSpPr>
        <p:sp>
          <p:nvSpPr>
            <p:cNvPr id="8" name="Obdélník: se zakulacenými rohy 7">
              <a:extLst>
                <a:ext uri="{FF2B5EF4-FFF2-40B4-BE49-F238E27FC236}">
                  <a16:creationId xmlns:a16="http://schemas.microsoft.com/office/drawing/2014/main" id="{9EE64490-E8E7-362B-4604-ABE601F7A4FF}"/>
                </a:ext>
              </a:extLst>
            </p:cNvPr>
            <p:cNvSpPr/>
            <p:nvPr/>
          </p:nvSpPr>
          <p:spPr>
            <a:xfrm>
              <a:off x="0" y="2100739"/>
              <a:ext cx="9993657" cy="551655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528145"/>
                <a:satOff val="7524"/>
                <a:lumOff val="-14311"/>
                <a:alphaOff val="0"/>
              </a:schemeClr>
            </a:fillRef>
            <a:effectRef idx="1">
              <a:schemeClr val="accent2">
                <a:hueOff val="-1528145"/>
                <a:satOff val="7524"/>
                <a:lumOff val="-1431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: se zakulacenými rohy 4">
              <a:extLst>
                <a:ext uri="{FF2B5EF4-FFF2-40B4-BE49-F238E27FC236}">
                  <a16:creationId xmlns:a16="http://schemas.microsoft.com/office/drawing/2014/main" id="{A01AB708-F769-8ACD-B908-495EFA9B61BE}"/>
                </a:ext>
              </a:extLst>
            </p:cNvPr>
            <p:cNvSpPr txBox="1"/>
            <p:nvPr/>
          </p:nvSpPr>
          <p:spPr>
            <a:xfrm>
              <a:off x="26930" y="2127669"/>
              <a:ext cx="9939797" cy="4977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300" dirty="0"/>
                <a:t>Společné (DPČ i DPP)</a:t>
              </a:r>
              <a:endParaRPr lang="en-US" sz="2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78799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29F46-ED85-6F35-0F63-3628B5098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Změny</a:t>
            </a:r>
            <a:r>
              <a:rPr lang="cs-CZ" sz="4000" dirty="0"/>
              <a:t> u DPP a DPČ</a:t>
            </a:r>
            <a:r>
              <a:rPr lang="en-US" sz="4000" dirty="0"/>
              <a:t> (I/</a:t>
            </a:r>
            <a:r>
              <a:rPr lang="cs-CZ" sz="4000" dirty="0"/>
              <a:t>IV</a:t>
            </a:r>
            <a:r>
              <a:rPr lang="en-US" sz="4000" dirty="0"/>
              <a:t>)</a:t>
            </a:r>
            <a:endParaRPr lang="cs-C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6571C-A101-C42D-7676-C7DCF3BF6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8956845" cy="45613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Povinnost rozvrhovat pracovní dobu (§ 74 odst. 2)</a:t>
            </a:r>
          </a:p>
          <a:p>
            <a:pPr lvl="1"/>
            <a:r>
              <a:rPr lang="cs-CZ" dirty="0"/>
              <a:t>doposud u dohod nebylo nutné</a:t>
            </a:r>
          </a:p>
          <a:p>
            <a:pPr lvl="1"/>
            <a:r>
              <a:rPr lang="cs-CZ" dirty="0"/>
              <a:t>nyní povinnost písemně informovat zaměstnance alespoň 3 dny předem (lze změnit – např. 1 či 2 dny)</a:t>
            </a:r>
          </a:p>
          <a:p>
            <a:pPr lvl="1"/>
            <a:r>
              <a:rPr lang="cs-CZ" dirty="0"/>
              <a:t>rozvrh práce musí být vyhotoven písemně, seznámit zaměstnance s rozvrhem lze i jinak než písemně</a:t>
            </a:r>
          </a:p>
          <a:p>
            <a:pPr lvl="1"/>
            <a:r>
              <a:rPr lang="cs-CZ" dirty="0"/>
              <a:t>Práce na dálku – možnost rozvrhování samostatně </a:t>
            </a:r>
          </a:p>
          <a:p>
            <a:pPr lvl="1"/>
            <a:r>
              <a:rPr lang="cs-CZ" dirty="0"/>
              <a:t>Přestávka (při směně déle než 6 hodin), doby odpočinku</a:t>
            </a:r>
          </a:p>
          <a:p>
            <a:pPr marL="0" indent="0">
              <a:buNone/>
            </a:pPr>
            <a:r>
              <a:rPr lang="cs-CZ" b="1" dirty="0"/>
              <a:t>Překážky v práci (§191 a násl.)</a:t>
            </a:r>
          </a:p>
          <a:p>
            <a:pPr lvl="1"/>
            <a:r>
              <a:rPr lang="cs-CZ" dirty="0"/>
              <a:t>aplikace ustanovení o důležitých osobních překážkách (např. návštěva lékaře)</a:t>
            </a:r>
            <a:r>
              <a:rPr lang="en-US" dirty="0"/>
              <a:t> a </a:t>
            </a:r>
            <a:r>
              <a:rPr lang="cs-CZ" dirty="0"/>
              <a:t>překážkách z důvodu obecného zájmu (např. svědecká výpověď) doposud vyloučena, to se s novelou mění</a:t>
            </a:r>
          </a:p>
          <a:p>
            <a:pPr lvl="1"/>
            <a:r>
              <a:rPr lang="cs-CZ" dirty="0"/>
              <a:t>zaměstnavatel je nově povinen omluvit nepřítomnost zaměstnance pracujícího na dohodu na pracovišti (i v případě, že měl na danou dobu už naplánovanou směnu)</a:t>
            </a:r>
          </a:p>
          <a:p>
            <a:pPr lvl="1"/>
            <a:r>
              <a:rPr lang="cs-CZ" dirty="0"/>
              <a:t>za uvedené překážky nenáleží náhrada odměny z dohody, není-li domluveno jinak</a:t>
            </a:r>
          </a:p>
        </p:txBody>
      </p:sp>
    </p:spTree>
    <p:extLst>
      <p:ext uri="{BB962C8B-B14F-4D97-AF65-F5344CB8AC3E}">
        <p14:creationId xmlns:p14="http://schemas.microsoft.com/office/powerpoint/2010/main" val="260652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3CAA-818F-9AC1-771E-A88A7E31B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Změny</a:t>
            </a:r>
            <a:r>
              <a:rPr lang="en-US" sz="4000" dirty="0"/>
              <a:t> </a:t>
            </a:r>
            <a:r>
              <a:rPr lang="cs-CZ" sz="4000" dirty="0"/>
              <a:t>u DPP a DPČ </a:t>
            </a:r>
            <a:r>
              <a:rPr lang="en-US" sz="4000" dirty="0"/>
              <a:t>(II/</a:t>
            </a:r>
            <a:r>
              <a:rPr lang="cs-CZ" sz="4000" dirty="0"/>
              <a:t>IV</a:t>
            </a:r>
            <a:r>
              <a:rPr lang="en-US" sz="4000" dirty="0"/>
              <a:t>)</a:t>
            </a:r>
            <a:endParaRPr lang="cs-C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6F7E0-0294-162B-D937-47A464C97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8966649" cy="435133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Dovolená (§ 211 a násl.)</a:t>
            </a:r>
          </a:p>
          <a:p>
            <a:pPr lvl="1"/>
            <a:r>
              <a:rPr lang="cs-CZ" dirty="0"/>
              <a:t>dříve bylo možné sjednat pouze u DPČ</a:t>
            </a:r>
          </a:p>
          <a:p>
            <a:pPr lvl="1"/>
            <a:r>
              <a:rPr lang="cs-CZ" dirty="0"/>
              <a:t>S účinností od 1.1.2024 mají na dovolenou </a:t>
            </a:r>
            <a:r>
              <a:rPr lang="cs-CZ" i="1" dirty="0"/>
              <a:t>nárok</a:t>
            </a:r>
            <a:r>
              <a:rPr lang="cs-CZ" dirty="0"/>
              <a:t> všichni </a:t>
            </a:r>
            <a:r>
              <a:rPr lang="cs-CZ" dirty="0" err="1"/>
              <a:t>dohodáři</a:t>
            </a:r>
            <a:r>
              <a:rPr lang="cs-CZ" dirty="0"/>
              <a:t>, tj. bez nutnosti jejího </a:t>
            </a:r>
            <a:r>
              <a:rPr lang="cs-CZ" dirty="0" err="1"/>
              <a:t>explicitiního</a:t>
            </a:r>
            <a:r>
              <a:rPr lang="cs-CZ" dirty="0"/>
              <a:t> sjednání</a:t>
            </a:r>
          </a:p>
          <a:p>
            <a:pPr lvl="1"/>
            <a:r>
              <a:rPr lang="cs-CZ" dirty="0"/>
              <a:t>pro účely výpočtu dovolené </a:t>
            </a:r>
            <a:r>
              <a:rPr lang="cs-CZ" dirty="0" err="1"/>
              <a:t>dohodářů</a:t>
            </a:r>
            <a:r>
              <a:rPr lang="cs-CZ" dirty="0"/>
              <a:t> činí délka týdenní pracovní doby 20 hodin týdně</a:t>
            </a:r>
          </a:p>
          <a:p>
            <a:pPr lvl="2"/>
            <a:r>
              <a:rPr lang="en-US" dirty="0"/>
              <a:t>j</a:t>
            </a:r>
            <a:r>
              <a:rPr lang="cs-CZ" dirty="0"/>
              <a:t>de o zákonnou</a:t>
            </a:r>
            <a:r>
              <a:rPr lang="en-US" dirty="0"/>
              <a:t> </a:t>
            </a:r>
            <a:r>
              <a:rPr lang="cs-CZ" dirty="0"/>
              <a:t>fikci, tj. 20hodinová pracovní doba se pro účely výpočtu dovolené použije i v případě, že reálná smluvená</a:t>
            </a:r>
            <a:r>
              <a:rPr lang="en-US" dirty="0"/>
              <a:t> </a:t>
            </a:r>
            <a:r>
              <a:rPr lang="cs-CZ" dirty="0"/>
              <a:t>pracovní doba zaměstnance pracujícího na jednu z dohod činí v průměru méně (např. pouze 10 hodin)</a:t>
            </a:r>
            <a:endParaRPr lang="en-US" dirty="0"/>
          </a:p>
          <a:p>
            <a:pPr lvl="1"/>
            <a:r>
              <a:rPr lang="cs-CZ" dirty="0"/>
              <a:t>pro vznik nároku na dovolenou je nutno kumulativně splnit podmínky:</a:t>
            </a:r>
          </a:p>
          <a:p>
            <a:pPr lvl="2"/>
            <a:r>
              <a:rPr lang="cs-CZ" dirty="0"/>
              <a:t>nepřetržitého trvání dohody alespoň 4 týdny v daném roce</a:t>
            </a:r>
          </a:p>
          <a:p>
            <a:pPr lvl="2"/>
            <a:r>
              <a:rPr lang="cs-CZ" dirty="0"/>
              <a:t>odpracování alespoň 4násobku fiktivní pracovní doby, tedy 80 hodin</a:t>
            </a:r>
            <a:endParaRPr lang="en-US" dirty="0"/>
          </a:p>
          <a:p>
            <a:pPr lvl="2"/>
            <a:r>
              <a:rPr lang="cs-CZ" dirty="0"/>
              <a:t>relativně komplikovanější je výpočet poměrné části dovolené – tedy na kolik dovolené  má v daném čase v roce zaměstnanec nárok</a:t>
            </a:r>
          </a:p>
        </p:txBody>
      </p:sp>
    </p:spTree>
    <p:extLst>
      <p:ext uri="{BB962C8B-B14F-4D97-AF65-F5344CB8AC3E}">
        <p14:creationId xmlns:p14="http://schemas.microsoft.com/office/powerpoint/2010/main" val="2572121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3D647-5EDC-6CA8-19A3-DD1007583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62393"/>
            <a:ext cx="9317523" cy="1428929"/>
          </a:xfrm>
        </p:spPr>
        <p:txBody>
          <a:bodyPr>
            <a:normAutofit/>
          </a:bodyPr>
          <a:lstStyle/>
          <a:p>
            <a:r>
              <a:rPr lang="en-US" sz="4000" dirty="0" err="1"/>
              <a:t>Výpočet</a:t>
            </a:r>
            <a:r>
              <a:rPr lang="en-US" sz="4000" dirty="0"/>
              <a:t> </a:t>
            </a:r>
            <a:r>
              <a:rPr lang="en-US" sz="4000" dirty="0" err="1"/>
              <a:t>poměrné</a:t>
            </a:r>
            <a:r>
              <a:rPr lang="en-US" sz="4000" dirty="0"/>
              <a:t> </a:t>
            </a:r>
            <a:r>
              <a:rPr lang="en-US" sz="4000" dirty="0" err="1"/>
              <a:t>části</a:t>
            </a:r>
            <a:r>
              <a:rPr lang="en-US" sz="4000" dirty="0"/>
              <a:t> </a:t>
            </a:r>
            <a:r>
              <a:rPr lang="en-US" sz="4000" dirty="0" err="1"/>
              <a:t>dovolené</a:t>
            </a:r>
            <a:r>
              <a:rPr lang="en-US" sz="4000" dirty="0"/>
              <a:t> u </a:t>
            </a:r>
            <a:r>
              <a:rPr lang="cs-CZ" sz="4000" dirty="0"/>
              <a:t>DPP a DPČ </a:t>
            </a:r>
            <a:r>
              <a:rPr lang="en-US" sz="4000" dirty="0"/>
              <a:t>- </a:t>
            </a:r>
            <a:r>
              <a:rPr lang="en-US" sz="4000" dirty="0" err="1"/>
              <a:t>příklad</a:t>
            </a:r>
            <a:endParaRPr lang="cs-C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D2569-BFC1-D3A2-8224-C5A6A98B1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9317524" cy="456606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200" dirty="0"/>
              <a:t>Výpočet poměrné části dovolené funguje na základě vzorce: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200" b="1" i="1" dirty="0"/>
              <a:t>počet celých odpracovaných násobků týdenní pracovní doby ÷ 52 × týdenní pracovní doba × výměra dovolené</a:t>
            </a:r>
            <a:endParaRPr lang="cs-CZ" sz="1200" b="1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200" dirty="0"/>
              <a:t>Pan K.</a:t>
            </a:r>
            <a:r>
              <a:rPr lang="en-US" sz="1200" dirty="0"/>
              <a:t> </a:t>
            </a:r>
            <a:r>
              <a:rPr lang="cs-CZ" sz="1200" dirty="0"/>
              <a:t>má DPP uzavřenou od 1.1.2024 do 31.12.2024. Každý týden odpracuje ve škole 10 hodin jakožto</a:t>
            </a:r>
            <a:r>
              <a:rPr lang="en-US" sz="1200" dirty="0"/>
              <a:t> </a:t>
            </a:r>
            <a:r>
              <a:rPr lang="cs-CZ" sz="1200" dirty="0"/>
              <a:t>pomocná úklidová síla, výměra dovolené činí 4 týdny. V prvním červencovém týdnu 2024</a:t>
            </a:r>
            <a:r>
              <a:rPr lang="en-US" sz="1200" dirty="0"/>
              <a:t> </a:t>
            </a:r>
            <a:r>
              <a:rPr lang="cs-CZ" sz="1200" dirty="0"/>
              <a:t>by si pan K. rád vzal dovolenou. Na kolik hodin dovolené má nárok?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1400" b="1" dirty="0"/>
              <a:t>Jsou splněny podmínky zákona? 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</a:pPr>
            <a:r>
              <a:rPr lang="cs-CZ" sz="1100" b="1" dirty="0"/>
              <a:t>Dohoda je uzavřena již déle než 4 týdny </a:t>
            </a:r>
            <a:r>
              <a:rPr lang="cs-CZ" sz="1100" dirty="0"/>
              <a:t>(dohoda je uzavřená na rok a už půl roku odpracoval)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</a:pPr>
            <a:r>
              <a:rPr lang="cs-CZ" sz="1100" b="1" dirty="0"/>
              <a:t>Již odpracoval 260 hodin </a:t>
            </a:r>
            <a:r>
              <a:rPr lang="cs-CZ" sz="1100" dirty="0"/>
              <a:t>(má za sebou 26 pracovních týdnů po deseti hodinách)</a:t>
            </a:r>
          </a:p>
          <a:p>
            <a:pPr lvl="1" algn="just">
              <a:spcBef>
                <a:spcPts val="600"/>
              </a:spcBef>
              <a:spcAft>
                <a:spcPts val="0"/>
              </a:spcAft>
            </a:pPr>
            <a:endParaRPr lang="cs-CZ" sz="1100" dirty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400" b="1" dirty="0"/>
              <a:t>Výpočet</a:t>
            </a:r>
            <a:r>
              <a:rPr lang="cs-CZ" sz="1200" b="1" dirty="0"/>
              <a:t>:</a:t>
            </a:r>
          </a:p>
          <a:p>
            <a:pPr marL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200" dirty="0"/>
              <a:t>počet odpracovaných násobků týdenní pracovní doby (tj. počet odpracovaných hodin dělený týdenní</a:t>
            </a:r>
            <a:r>
              <a:rPr lang="en-US" sz="1200" dirty="0"/>
              <a:t> </a:t>
            </a:r>
            <a:r>
              <a:rPr lang="cs-CZ" sz="1200" dirty="0"/>
              <a:t>pracovní dobou) = 260 ÷ 20</a:t>
            </a:r>
          </a:p>
          <a:p>
            <a:pPr marL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200" dirty="0"/>
              <a:t>týdenní pracovní doba = 20 (fikce)</a:t>
            </a:r>
          </a:p>
          <a:p>
            <a:pPr marL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200" dirty="0"/>
              <a:t>výměra dovolené v týdnech = 4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500" b="1" dirty="0"/>
              <a:t>výpočet: (</a:t>
            </a:r>
            <a:r>
              <a:rPr lang="cs-CZ" sz="1500" b="1" i="1" dirty="0"/>
              <a:t>260 ÷ 20) ÷ 52 x 20 x 4 = 20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200" b="1" dirty="0"/>
              <a:t>Pan K. má tedy k prvnímu červencovému týdnu nárok na 20 hodin dovolené. Pokud by mu byla práce</a:t>
            </a:r>
            <a:r>
              <a:rPr lang="en-US" sz="1200" b="1" dirty="0"/>
              <a:t> </a:t>
            </a:r>
            <a:r>
              <a:rPr lang="cs-CZ" sz="1200" b="1" dirty="0"/>
              <a:t>přidělována v červenci stejným způsobem (tj. 10 hodin týdně), může odjet na dvoutýdenní dovolenou.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200" dirty="0"/>
              <a:t>Při další dovolené zjistíme nárok stejným výpočtem a odečtením již čerpané dovolené</a:t>
            </a:r>
          </a:p>
        </p:txBody>
      </p:sp>
    </p:spTree>
    <p:extLst>
      <p:ext uri="{BB962C8B-B14F-4D97-AF65-F5344CB8AC3E}">
        <p14:creationId xmlns:p14="http://schemas.microsoft.com/office/powerpoint/2010/main" val="783847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28708-8E45-233E-AD10-E88D081D4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Změny</a:t>
            </a:r>
            <a:r>
              <a:rPr lang="cs-CZ" dirty="0"/>
              <a:t> u DPP a DPČ</a:t>
            </a:r>
            <a:r>
              <a:rPr lang="en-US" dirty="0"/>
              <a:t> (II</a:t>
            </a:r>
            <a:r>
              <a:rPr lang="cs-CZ" dirty="0"/>
              <a:t>I</a:t>
            </a:r>
            <a:r>
              <a:rPr lang="en-US" dirty="0"/>
              <a:t>/</a:t>
            </a:r>
            <a:r>
              <a:rPr lang="cs-CZ" dirty="0"/>
              <a:t>IV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BA84A-1B61-F076-3C50-F2C513E3D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7670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Odměňování (§138)</a:t>
            </a:r>
          </a:p>
          <a:p>
            <a:pPr lvl="1" algn="just"/>
            <a:r>
              <a:rPr lang="cs-CZ" dirty="0"/>
              <a:t>Nově platí i úprava tzv. příplatků, konkrétně jde o příplatky:</a:t>
            </a:r>
          </a:p>
          <a:p>
            <a:pPr lvl="2" algn="just"/>
            <a:r>
              <a:rPr lang="cs-CZ" b="1" dirty="0"/>
              <a:t>za práci ve svátek</a:t>
            </a:r>
            <a:r>
              <a:rPr lang="cs-CZ" dirty="0"/>
              <a:t> (náleží náhradní volno v rozsahu práce konané ve svátek s náhradou ve výši průměrného výdělku nebo příplatek ve výši 100 % průměrného výdělku)</a:t>
            </a:r>
          </a:p>
          <a:p>
            <a:pPr lvl="2" algn="just"/>
            <a:r>
              <a:rPr lang="cs-CZ" b="1" dirty="0"/>
              <a:t>za noční práci </a:t>
            </a:r>
            <a:r>
              <a:rPr lang="cs-CZ" dirty="0"/>
              <a:t>(mezi 22. a 6. hodinou, náleží příplatek ve výši 10 % průměrného výdělku)</a:t>
            </a:r>
          </a:p>
          <a:p>
            <a:pPr lvl="2" algn="just"/>
            <a:r>
              <a:rPr lang="cs-CZ" b="1" dirty="0"/>
              <a:t>za práci ve ztíženém pracovním prostředí </a:t>
            </a:r>
            <a:r>
              <a:rPr lang="cs-CZ" dirty="0"/>
              <a:t>(náleží příplatek ve výši 10 % průměrného výdělku)</a:t>
            </a:r>
          </a:p>
          <a:p>
            <a:pPr lvl="2" algn="just"/>
            <a:r>
              <a:rPr lang="cs-CZ" b="1" dirty="0"/>
              <a:t>za práci v sobotu a neděli </a:t>
            </a:r>
            <a:r>
              <a:rPr lang="cs-CZ" dirty="0"/>
              <a:t>(náleží příplatek ve výši 10 % průměrného výdělku)</a:t>
            </a:r>
          </a:p>
          <a:p>
            <a:pPr marL="0" indent="0" algn="just">
              <a:buNone/>
            </a:pPr>
            <a:r>
              <a:rPr lang="cs-CZ" b="1" dirty="0"/>
              <a:t>Informační povinnost </a:t>
            </a:r>
            <a:r>
              <a:rPr lang="cs-CZ" dirty="0"/>
              <a:t>(§77a)</a:t>
            </a:r>
          </a:p>
          <a:p>
            <a:pPr lvl="1" algn="just"/>
            <a:r>
              <a:rPr lang="cs-CZ" dirty="0"/>
              <a:t>Povinnost zaměstnavatele </a:t>
            </a:r>
            <a:r>
              <a:rPr lang="cs-CZ" b="1" dirty="0"/>
              <a:t>písemně</a:t>
            </a:r>
            <a:r>
              <a:rPr lang="cs-CZ" dirty="0"/>
              <a:t> informovat zaměstnance pracujícího na dohodu           o skutečnostech uvedených v § 77a – např.: </a:t>
            </a:r>
          </a:p>
          <a:p>
            <a:pPr lvl="2" algn="just"/>
            <a:r>
              <a:rPr lang="cs-CZ" dirty="0"/>
              <a:t>název a sídlo zaměstnavatele</a:t>
            </a:r>
          </a:p>
          <a:p>
            <a:pPr lvl="2" algn="just"/>
            <a:r>
              <a:rPr lang="cs-CZ" dirty="0"/>
              <a:t>bližší označení sjednané práce a místa jejího výkonu</a:t>
            </a:r>
          </a:p>
          <a:p>
            <a:pPr lvl="2" algn="just"/>
            <a:r>
              <a:rPr lang="cs-CZ" dirty="0"/>
              <a:t>výměra dovolené</a:t>
            </a:r>
          </a:p>
          <a:p>
            <a:pPr lvl="2" algn="just"/>
            <a:r>
              <a:rPr lang="cs-CZ" dirty="0"/>
              <a:t>odměna</a:t>
            </a:r>
          </a:p>
          <a:p>
            <a:pPr lvl="2" algn="just"/>
            <a:r>
              <a:rPr lang="cs-CZ" dirty="0"/>
              <a:t>odborný rozvoj</a:t>
            </a:r>
          </a:p>
          <a:p>
            <a:pPr lvl="2" algn="just"/>
            <a:r>
              <a:rPr lang="cs-CZ" dirty="0"/>
              <a:t>kolektivních smlouvách upravujících postavení zaměstnance</a:t>
            </a:r>
          </a:p>
          <a:p>
            <a:pPr lvl="2" algn="just"/>
            <a:r>
              <a:rPr lang="cs-CZ" dirty="0"/>
              <a:t>předpokládaném rozsahu pracovní doby za den nebo týden a o způsobu rozvržení pracovní doby</a:t>
            </a:r>
          </a:p>
        </p:txBody>
      </p:sp>
    </p:spTree>
    <p:extLst>
      <p:ext uri="{BB962C8B-B14F-4D97-AF65-F5344CB8AC3E}">
        <p14:creationId xmlns:p14="http://schemas.microsoft.com/office/powerpoint/2010/main" val="276175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A53A8-E017-577C-99A1-C6012334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Změny</a:t>
            </a:r>
            <a:r>
              <a:rPr lang="en-US" sz="4000" dirty="0"/>
              <a:t> </a:t>
            </a:r>
            <a:r>
              <a:rPr lang="cs-CZ" sz="4000" dirty="0"/>
              <a:t>u DPP a DPČ </a:t>
            </a:r>
            <a:r>
              <a:rPr lang="en-US" sz="4000" dirty="0"/>
              <a:t>(I</a:t>
            </a:r>
            <a:r>
              <a:rPr lang="cs-CZ" sz="4000" dirty="0"/>
              <a:t>V</a:t>
            </a:r>
            <a:r>
              <a:rPr lang="en-US" sz="4000" dirty="0"/>
              <a:t>/</a:t>
            </a:r>
            <a:r>
              <a:rPr lang="cs-CZ" sz="4000" dirty="0"/>
              <a:t>IV</a:t>
            </a:r>
            <a:r>
              <a:rPr lang="en-US" sz="4000" dirty="0"/>
              <a:t>)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D1443-4210-1595-1ED0-68ED997C5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9126137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Žádost o uzavření pracovní smlouvy</a:t>
            </a:r>
            <a:r>
              <a:rPr lang="cs-CZ" dirty="0"/>
              <a:t> (§ 77 odst. 4)</a:t>
            </a:r>
          </a:p>
          <a:p>
            <a:pPr lvl="1" algn="just"/>
            <a:r>
              <a:rPr lang="cs-CZ" dirty="0"/>
              <a:t>možnost zaměstnance pracujícího na jednu z dohod po dobu alespoň 180 dnů v předchozích 12 měsících </a:t>
            </a:r>
            <a:r>
              <a:rPr lang="cs-CZ" b="1" dirty="0"/>
              <a:t>požádat zaměstnavatele o uzavření pracovní smlouvy </a:t>
            </a:r>
            <a:r>
              <a:rPr lang="cs-CZ" dirty="0"/>
              <a:t>(zakládající pracovní poměr)</a:t>
            </a:r>
          </a:p>
          <a:p>
            <a:pPr lvl="1" algn="just"/>
            <a:r>
              <a:rPr lang="cs-CZ" dirty="0"/>
              <a:t>uzavření pracovní smlouvy </a:t>
            </a:r>
            <a:r>
              <a:rPr lang="cs-CZ" b="1" dirty="0"/>
              <a:t>není nárokové</a:t>
            </a:r>
            <a:r>
              <a:rPr lang="cs-CZ" dirty="0"/>
              <a:t>, zaměstnavatel musí do 1 měsíce zaměstnanci poskytnout písemnou </a:t>
            </a:r>
            <a:r>
              <a:rPr lang="cs-CZ" b="1" dirty="0"/>
              <a:t>odůvodněnou</a:t>
            </a:r>
            <a:r>
              <a:rPr lang="cs-CZ" dirty="0"/>
              <a:t> odpověď</a:t>
            </a:r>
          </a:p>
          <a:p>
            <a:pPr lvl="1" algn="just"/>
            <a:r>
              <a:rPr lang="cs-CZ" dirty="0"/>
              <a:t>u zdůvodnění pozor na </a:t>
            </a:r>
            <a:r>
              <a:rPr lang="cs-CZ" b="1" dirty="0"/>
              <a:t>diskriminační důvody</a:t>
            </a:r>
            <a:r>
              <a:rPr lang="cs-CZ" dirty="0"/>
              <a:t>!</a:t>
            </a:r>
          </a:p>
          <a:p>
            <a:pPr marL="0" indent="0" algn="just">
              <a:buNone/>
            </a:pPr>
            <a:r>
              <a:rPr lang="cs-CZ" b="1" dirty="0"/>
              <a:t>Odůvodnění výpovědi ze strany zaměstnavatele </a:t>
            </a:r>
            <a:r>
              <a:rPr lang="cs-CZ" dirty="0"/>
              <a:t>(§ 77 odst. 7)</a:t>
            </a:r>
          </a:p>
          <a:p>
            <a:pPr lvl="1" algn="just"/>
            <a:r>
              <a:rPr lang="cs-CZ" dirty="0"/>
              <a:t>Zaměstnanec se nově může domáhat odůvodnění výpovědi dohody v případě, že se domnívá, že k ní došlo z důvodu:</a:t>
            </a:r>
          </a:p>
          <a:p>
            <a:pPr lvl="2" algn="just"/>
            <a:r>
              <a:rPr lang="cs-CZ" i="1" dirty="0"/>
              <a:t>domáhání se práva na informace, domáhání se rozvržení pracovní doby v řádném termínu, z důvodu podání žádosti o zaměstnání na základě pracovní smlouvy, z důvodu žádosti o mateřskou dovolenou, z důvodu čerpání mateřské/otcovské/rodičovské dovolené</a:t>
            </a:r>
          </a:p>
          <a:p>
            <a:pPr lvl="2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621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999D-91D5-63C4-70C5-240EBAFEF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Digitalizace a doručování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AAA4D-1CE3-98BF-63E8-0F3371470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Podrobné představení změn</a:t>
            </a:r>
          </a:p>
        </p:txBody>
      </p:sp>
    </p:spTree>
    <p:extLst>
      <p:ext uri="{BB962C8B-B14F-4D97-AF65-F5344CB8AC3E}">
        <p14:creationId xmlns:p14="http://schemas.microsoft.com/office/powerpoint/2010/main" val="3511962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D101F-B08F-F6C1-8CC9-560028CB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Doručování – dosavadní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853AD7-61BC-4B4B-6148-7B8645F19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vymezený okruh dokumentů platil doposud „přísnější režim“ doručování spočívající v </a:t>
            </a:r>
            <a:r>
              <a:rPr lang="cs-CZ" b="1" dirty="0"/>
              <a:t>předání písemnosti do vlastních rukou na pracovišti</a:t>
            </a:r>
          </a:p>
          <a:p>
            <a:r>
              <a:rPr lang="cs-CZ" b="1" dirty="0"/>
              <a:t>Až v případech, kdy nebylo takové doručení možné</a:t>
            </a:r>
            <a:r>
              <a:rPr lang="cs-CZ" dirty="0"/>
              <a:t>, šlo doručovat</a:t>
            </a:r>
          </a:p>
          <a:p>
            <a:pPr lvl="1"/>
            <a:r>
              <a:rPr lang="cs-CZ" dirty="0"/>
              <a:t>Do vlastních rukou kdekoli</a:t>
            </a:r>
          </a:p>
          <a:p>
            <a:pPr lvl="1"/>
            <a:r>
              <a:rPr lang="cs-CZ" dirty="0"/>
              <a:t>Poštou</a:t>
            </a:r>
          </a:p>
          <a:p>
            <a:pPr lvl="1"/>
            <a:r>
              <a:rPr lang="cs-CZ" dirty="0"/>
              <a:t>Datovou schránkou</a:t>
            </a:r>
          </a:p>
          <a:p>
            <a:pPr lvl="1"/>
            <a:r>
              <a:rPr lang="cs-CZ" dirty="0"/>
              <a:t>Emailem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61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067974-A2D5-4094-AE1A-B074EF557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56CD2C-9D21-1678-CDD4-F47976DD5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262394"/>
            <a:ext cx="9993849" cy="1236798"/>
          </a:xfrm>
        </p:spPr>
        <p:txBody>
          <a:bodyPr>
            <a:normAutofit/>
          </a:bodyPr>
          <a:lstStyle/>
          <a:p>
            <a:r>
              <a:rPr lang="en-US" dirty="0" err="1"/>
              <a:t>Obsah</a:t>
            </a:r>
            <a:endParaRPr lang="cs-CZ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7E2960-9786-458F-8BF0-9E3E9B4EC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9A44CA-D184-5C5C-FD1F-FF5ACF36E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052456"/>
              </p:ext>
            </p:extLst>
          </p:nvPr>
        </p:nvGraphicFramePr>
        <p:xfrm>
          <a:off x="1262063" y="1499192"/>
          <a:ext cx="9993657" cy="4167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3">
            <a:extLst>
              <a:ext uri="{FF2B5EF4-FFF2-40B4-BE49-F238E27FC236}">
                <a16:creationId xmlns:a16="http://schemas.microsoft.com/office/drawing/2014/main" id="{8A80F5A2-4B56-0D42-20BE-3B70009D3594}"/>
              </a:ext>
            </a:extLst>
          </p:cNvPr>
          <p:cNvGrpSpPr/>
          <p:nvPr/>
        </p:nvGrpSpPr>
        <p:grpSpPr>
          <a:xfrm>
            <a:off x="1800000" y="5688000"/>
            <a:ext cx="6995559" cy="560880"/>
            <a:chOff x="-665382" y="4601111"/>
            <a:chExt cx="6995559" cy="560880"/>
          </a:xfrm>
          <a:solidFill>
            <a:schemeClr val="accent3">
              <a:lumMod val="75000"/>
            </a:schemeClr>
          </a:solidFill>
        </p:grpSpPr>
        <p:sp>
          <p:nvSpPr>
            <p:cNvPr id="6" name="Obdélník: se zakulacenými rohy 5">
              <a:extLst>
                <a:ext uri="{FF2B5EF4-FFF2-40B4-BE49-F238E27FC236}">
                  <a16:creationId xmlns:a16="http://schemas.microsoft.com/office/drawing/2014/main" id="{56BABB61-38C3-4942-362B-11B9921FA5E7}"/>
                </a:ext>
              </a:extLst>
            </p:cNvPr>
            <p:cNvSpPr/>
            <p:nvPr/>
          </p:nvSpPr>
          <p:spPr>
            <a:xfrm>
              <a:off x="-665382" y="4601111"/>
              <a:ext cx="6995559" cy="560880"/>
            </a:xfrm>
            <a:prstGeom prst="round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528145"/>
                <a:satOff val="7524"/>
                <a:lumOff val="-14311"/>
                <a:alphaOff val="0"/>
              </a:schemeClr>
            </a:fillRef>
            <a:effectRef idx="1">
              <a:schemeClr val="accent2">
                <a:hueOff val="-1528145"/>
                <a:satOff val="7524"/>
                <a:lumOff val="-1431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bdélník: se zakulacenými rohy 4">
              <a:extLst>
                <a:ext uri="{FF2B5EF4-FFF2-40B4-BE49-F238E27FC236}">
                  <a16:creationId xmlns:a16="http://schemas.microsoft.com/office/drawing/2014/main" id="{AF057738-E33F-4DAC-751F-A415CC82D351}"/>
                </a:ext>
              </a:extLst>
            </p:cNvPr>
            <p:cNvSpPr txBox="1"/>
            <p:nvPr/>
          </p:nvSpPr>
          <p:spPr>
            <a:xfrm>
              <a:off x="-610622" y="4613240"/>
              <a:ext cx="6940799" cy="50612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4416" tIns="0" rIns="264416" bIns="0" numCol="1" spcCol="1270" anchor="ctr" anchorCtr="0">
              <a:noAutofit/>
            </a:bodyPr>
            <a:lstStyle/>
            <a:p>
              <a:pPr lvl="0"/>
              <a:r>
                <a:rPr lang="en-US" sz="2000" dirty="0"/>
                <a:t>Co </a:t>
              </a:r>
              <a:r>
                <a:rPr lang="en-US" sz="2000" dirty="0" err="1"/>
                <a:t>si</a:t>
              </a:r>
              <a:r>
                <a:rPr lang="en-US" sz="2000" dirty="0"/>
                <a:t> </a:t>
              </a:r>
              <a:r>
                <a:rPr lang="en-US" sz="2000" dirty="0" err="1"/>
                <a:t>ohlídat</a:t>
              </a:r>
              <a:r>
                <a:rPr lang="en-US" sz="2000" dirty="0"/>
                <a:t> po </a:t>
              </a:r>
              <a:r>
                <a:rPr lang="en-US" sz="2000" dirty="0" err="1"/>
                <a:t>nabytí</a:t>
              </a:r>
              <a:r>
                <a:rPr lang="en-US" sz="2000" dirty="0"/>
                <a:t> </a:t>
              </a:r>
              <a:r>
                <a:rPr lang="en-US" sz="2000" dirty="0" err="1"/>
                <a:t>účinnosti</a:t>
              </a:r>
              <a:r>
                <a:rPr lang="en-US" sz="2000" dirty="0"/>
                <a:t> </a:t>
              </a:r>
              <a:r>
                <a:rPr lang="en-US" sz="2000" dirty="0" err="1"/>
                <a:t>novely</a:t>
              </a:r>
              <a:r>
                <a:rPr lang="cs-CZ" sz="2000" dirty="0"/>
                <a:t>?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5784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DA0FD-6C26-F403-9048-3C7B92CD4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Doručování – nová úprava po novele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A2597-8EA9-A9C6-E90E-46D0D6287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808720" cy="4351337"/>
          </a:xfrm>
        </p:spPr>
        <p:txBody>
          <a:bodyPr/>
          <a:lstStyle/>
          <a:p>
            <a:r>
              <a:rPr lang="cs-CZ" b="1" dirty="0"/>
              <a:t>Nově „přísnější režim“ zahrnuje další způsoby </a:t>
            </a:r>
            <a:r>
              <a:rPr lang="cs-CZ" dirty="0"/>
              <a:t>kromě osobního doručení na pracovišti, a to:</a:t>
            </a:r>
          </a:p>
          <a:p>
            <a:pPr lvl="1"/>
            <a:r>
              <a:rPr lang="cs-CZ" dirty="0"/>
              <a:t>Předání v prostorách mimo pracoviště</a:t>
            </a:r>
          </a:p>
          <a:p>
            <a:pPr lvl="1"/>
            <a:r>
              <a:rPr lang="cs-CZ" dirty="0"/>
              <a:t>Zaslání emailem</a:t>
            </a:r>
          </a:p>
          <a:p>
            <a:pPr lvl="1"/>
            <a:r>
              <a:rPr lang="cs-CZ" dirty="0"/>
              <a:t>Zaslání DS</a:t>
            </a:r>
          </a:p>
          <a:p>
            <a:pPr lvl="1"/>
            <a:endParaRPr lang="cs-CZ" dirty="0"/>
          </a:p>
          <a:p>
            <a:r>
              <a:rPr lang="cs-CZ" dirty="0"/>
              <a:t>Tyto způsoby lze využít bez dalšího, tj. rovnou</a:t>
            </a:r>
          </a:p>
          <a:p>
            <a:r>
              <a:rPr lang="cs-CZ" b="1" dirty="0"/>
              <a:t>Jediným „sekundárním“ způsobem doručení je dle nové úpravy pošta </a:t>
            </a:r>
            <a:r>
              <a:rPr lang="cs-CZ" dirty="0"/>
              <a:t>– tu lze využít až ve chvíli, kdy osobní doručení na pracovišti nepřipadá v úvahu/není možné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594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16A38-B6CE-9280-B85A-83E46564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Na které dokumenty se vztahuje „přísnější režim“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78FE6-EB55-C79C-6674-5DD06A99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9126137" cy="435133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Nová úprava vztahuje požadavek „přísnějšího režimu“ na následující dokumenty:</a:t>
            </a:r>
          </a:p>
          <a:p>
            <a:pPr lvl="1"/>
            <a:r>
              <a:rPr lang="cs-CZ" b="1" dirty="0"/>
              <a:t>právní jednání (jednostranně) ukončující pracovněprávní vztah </a:t>
            </a:r>
            <a:r>
              <a:rPr lang="cs-CZ" dirty="0"/>
              <a:t>(výpověď, okamžité zrušení pracovního poměru, zrušení DPP/DPČ, zrušení pracovního poměru ve zkušební době)</a:t>
            </a:r>
          </a:p>
          <a:p>
            <a:pPr lvl="1"/>
            <a:r>
              <a:rPr lang="cs-CZ" b="1" dirty="0"/>
              <a:t>další písemnosti související se zrušením pracovního poměru </a:t>
            </a:r>
            <a:r>
              <a:rPr lang="cs-CZ" dirty="0"/>
              <a:t>(vytýkací dopisy, odstoupení od pracovní smlouvy)</a:t>
            </a:r>
          </a:p>
          <a:p>
            <a:pPr lvl="1"/>
            <a:r>
              <a:rPr lang="cs-CZ" b="1" dirty="0"/>
              <a:t>odvolání z pracovního místa </a:t>
            </a:r>
            <a:r>
              <a:rPr lang="cs-CZ" dirty="0"/>
              <a:t>(týká se vedoucích zaměstnanců)</a:t>
            </a:r>
          </a:p>
          <a:p>
            <a:pPr lvl="1"/>
            <a:r>
              <a:rPr lang="cs-CZ" b="1" dirty="0"/>
              <a:t>mzdový a platový výměr</a:t>
            </a:r>
          </a:p>
          <a:p>
            <a:r>
              <a:rPr lang="cs-CZ" dirty="0"/>
              <a:t>Nově tedy není nutné využít „přísnější“ režim při doručování dokumentů týkajících se </a:t>
            </a:r>
            <a:r>
              <a:rPr lang="cs-CZ" b="1" dirty="0"/>
              <a:t>vzniku nebo změny pracovního poměru</a:t>
            </a:r>
            <a:r>
              <a:rPr lang="cs-CZ" dirty="0"/>
              <a:t>/DPČ/DPP (např. při zaslání pracovní smlouvy) a při doručování </a:t>
            </a:r>
            <a:r>
              <a:rPr lang="cs-CZ" b="1" dirty="0"/>
              <a:t>dvoustranné dohody u ukončení pracovního poměru nebo DPP/DPČ</a:t>
            </a:r>
          </a:p>
          <a:p>
            <a:r>
              <a:rPr lang="cs-CZ" dirty="0"/>
              <a:t>Ostatní dokumenty doručovány v režimu 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622093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A0658-E272-76E6-B2C0-D7781682C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Doručování – změna úpravy u jednotlivých způsobů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FC431-9641-EE26-99B1-5D3EE5B74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9455747" cy="4840224"/>
          </a:xfrm>
        </p:spPr>
        <p:txBody>
          <a:bodyPr>
            <a:normAutofit fontScale="92500" lnSpcReduction="10000"/>
          </a:bodyPr>
          <a:lstStyle/>
          <a:p>
            <a:r>
              <a:rPr lang="cs-CZ" sz="1900" b="1" dirty="0"/>
              <a:t>Email</a:t>
            </a:r>
            <a:endParaRPr lang="cs-CZ" b="1" dirty="0"/>
          </a:p>
          <a:p>
            <a:pPr lvl="1"/>
            <a:r>
              <a:rPr lang="cs-CZ" dirty="0"/>
              <a:t>Nová úprava zmírnila požadavky. </a:t>
            </a:r>
            <a:r>
              <a:rPr lang="cs-CZ" b="1" dirty="0"/>
              <a:t>Stále nutný souhlas zaměstnance</a:t>
            </a:r>
            <a:r>
              <a:rPr lang="cs-CZ" dirty="0"/>
              <a:t>, ale nově stačí:</a:t>
            </a:r>
          </a:p>
          <a:p>
            <a:pPr lvl="2"/>
            <a:r>
              <a:rPr lang="cs-CZ" b="1" dirty="0"/>
              <a:t>Disponovat osobní emailovou adresou zaměstnance </a:t>
            </a:r>
            <a:r>
              <a:rPr lang="cs-CZ" dirty="0"/>
              <a:t>(tj. nestačí pracovní email)</a:t>
            </a:r>
          </a:p>
          <a:p>
            <a:pPr lvl="2"/>
            <a:r>
              <a:rPr lang="cs-CZ" dirty="0"/>
              <a:t>Email </a:t>
            </a:r>
            <a:r>
              <a:rPr lang="cs-CZ" b="1" dirty="0"/>
              <a:t>podepsat uznávaným elektronickým podpisem</a:t>
            </a:r>
          </a:p>
          <a:p>
            <a:pPr lvl="2"/>
            <a:r>
              <a:rPr lang="cs-CZ" dirty="0"/>
              <a:t>Vyčkat na potvrzení přijetí emailu zaměstnancem, pokud nepřijde, platí </a:t>
            </a:r>
            <a:r>
              <a:rPr lang="cs-CZ" b="1" dirty="0"/>
              <a:t>15denní fikce doručení</a:t>
            </a:r>
          </a:p>
          <a:p>
            <a:r>
              <a:rPr lang="cs-CZ" sz="1900" b="1" dirty="0"/>
              <a:t>Datová schránka</a:t>
            </a:r>
          </a:p>
          <a:p>
            <a:pPr lvl="1"/>
            <a:r>
              <a:rPr lang="cs-CZ" dirty="0"/>
              <a:t>K platnému doručení do datové schránky zaměstnance stačí:</a:t>
            </a:r>
          </a:p>
          <a:p>
            <a:pPr lvl="2"/>
            <a:r>
              <a:rPr lang="cs-CZ" b="1" dirty="0"/>
              <a:t>Ověřit, že má zřízenou DS </a:t>
            </a:r>
            <a:r>
              <a:rPr lang="cs-CZ" dirty="0"/>
              <a:t>(veřejný seznam držitelů DS)</a:t>
            </a:r>
          </a:p>
          <a:p>
            <a:pPr lvl="2"/>
            <a:r>
              <a:rPr lang="cs-CZ" b="1" dirty="0"/>
              <a:t>Ověřit, že má DS umožňující přijímání datových zpráv od jiných osob, než státních orgánů </a:t>
            </a:r>
            <a:r>
              <a:rPr lang="cs-CZ" dirty="0"/>
              <a:t>(rovněž patrno z téhož seznamu)</a:t>
            </a:r>
          </a:p>
          <a:p>
            <a:pPr lvl="2"/>
            <a:r>
              <a:rPr lang="cs-CZ" b="1" dirty="0"/>
              <a:t>10denní fikce doručení</a:t>
            </a:r>
          </a:p>
          <a:p>
            <a:r>
              <a:rPr lang="cs-CZ" sz="1900" b="1" dirty="0"/>
              <a:t>Doručování písemnosti zaměstnavateli</a:t>
            </a:r>
          </a:p>
          <a:p>
            <a:pPr lvl="1"/>
            <a:r>
              <a:rPr lang="cs-CZ" dirty="0"/>
              <a:t>Výchozím způsobem doručování písemností je osobní předání v sídle zaměstnavatele</a:t>
            </a:r>
          </a:p>
          <a:p>
            <a:pPr lvl="1"/>
            <a:r>
              <a:rPr lang="cs-CZ" dirty="0"/>
              <a:t>Na žádost zaměstnance zaměstnavatel vystaví </a:t>
            </a:r>
            <a:r>
              <a:rPr lang="cs-CZ" b="1" dirty="0"/>
              <a:t>potvrzení</a:t>
            </a:r>
            <a:r>
              <a:rPr lang="cs-CZ" dirty="0"/>
              <a:t> o přijetí takto doručené písemnosti</a:t>
            </a:r>
          </a:p>
          <a:p>
            <a:pPr lvl="1"/>
            <a:r>
              <a:rPr lang="cs-CZ" dirty="0"/>
              <a:t>Rovněž možnost DS nebo do dříve sdělené emailové schránky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53231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6051D-BD00-B102-C706-BFEA1D12C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91440"/>
            <a:ext cx="9692640" cy="1325562"/>
          </a:xfrm>
        </p:spPr>
        <p:txBody>
          <a:bodyPr/>
          <a:lstStyle/>
          <a:p>
            <a:r>
              <a:rPr lang="cs-CZ" dirty="0"/>
              <a:t>Digitalizace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75AB1-1A04-06BF-1C7F-A7017B521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417002"/>
            <a:ext cx="9692640" cy="2752662"/>
          </a:xfrm>
        </p:spPr>
        <p:txBody>
          <a:bodyPr>
            <a:normAutofit fontScale="92500"/>
          </a:bodyPr>
          <a:lstStyle/>
          <a:p>
            <a:r>
              <a:rPr lang="cs-CZ" dirty="0"/>
              <a:t>Pracovní smlouvu (či obě dohody) lze nově uzavřít elektronicky, tj. včetně emailu</a:t>
            </a:r>
          </a:p>
          <a:p>
            <a:r>
              <a:rPr lang="cs-CZ" dirty="0"/>
              <a:t>Nově stačí „prostý“ elektronický podpis (např. text „TOMÁŠ NOVÁK“ v závěru emailu nebo obrázek napodobující podpis ruční -             )</a:t>
            </a:r>
          </a:p>
          <a:p>
            <a:pPr lvl="1"/>
            <a:r>
              <a:rPr lang="cs-CZ" dirty="0"/>
              <a:t>Email obsahující na dálku uzavřenou pracovní smlouvu  musí být zaslán do emailové schránky v dispozici zaměstnance (tj. ne pracovní email)</a:t>
            </a:r>
          </a:p>
          <a:p>
            <a:pPr lvl="1"/>
            <a:r>
              <a:rPr lang="cs-CZ" dirty="0"/>
              <a:t>Od pracovní smlouvy uzavřené elektronicky může zaměstnanec odstoupit do 7 dnů od uzavření, pokud zaměstnanec již nezačal práci vykonávat (tj. jen před nástupem)</a:t>
            </a:r>
          </a:p>
          <a:p>
            <a:r>
              <a:rPr lang="cs-CZ" dirty="0"/>
              <a:t>Příklad platně uzavřené DPP dle nové úpravy (emailová výměna):</a:t>
            </a:r>
          </a:p>
        </p:txBody>
      </p:sp>
      <p:pic>
        <p:nvPicPr>
          <p:cNvPr id="5" name="Obrázek 4" descr="Obsah obrázku černá, tma&#10;&#10;Popis byl vytvořen automaticky">
            <a:extLst>
              <a:ext uri="{FF2B5EF4-FFF2-40B4-BE49-F238E27FC236}">
                <a16:creationId xmlns:a16="http://schemas.microsoft.com/office/drawing/2014/main" id="{FD2D2361-79E4-0DCC-4401-0C5C3F85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630" y="2310465"/>
            <a:ext cx="845426" cy="32191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1F40754-B325-A37E-C4C8-81E8D72A7FB7}"/>
              </a:ext>
            </a:extLst>
          </p:cNvPr>
          <p:cNvSpPr txBox="1"/>
          <p:nvPr/>
        </p:nvSpPr>
        <p:spPr>
          <a:xfrm>
            <a:off x="646176" y="4194503"/>
            <a:ext cx="10283952" cy="249299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sz="1200" b="1" dirty="0"/>
              <a:t>E-mail zaměstnavatele (doručený do osobní e-mailové schránky zaměstnance):</a:t>
            </a:r>
          </a:p>
          <a:p>
            <a:pPr marL="0" indent="0">
              <a:buNone/>
            </a:pPr>
            <a:endParaRPr lang="cs-CZ" sz="1200" b="1" dirty="0"/>
          </a:p>
          <a:p>
            <a:pPr marL="0" indent="0">
              <a:buNone/>
            </a:pPr>
            <a:r>
              <a:rPr lang="cs-CZ" sz="1200" i="1" dirty="0"/>
              <a:t>Dobrý den pane K., měl byste zájem i po dobu nadcházejícího roku (2024) u nás v ZŠ Brabcova, adresa Brabcova 34, Praha 7, vypomáhat s úklidem? Očekávaný rozsah práce je čtyři hodiny týdně, vždy v pondělí mezi 18. a 22. hodinou, počínaje pondělím 1. 1. 2024. Práce je na DPP.</a:t>
            </a:r>
          </a:p>
          <a:p>
            <a:pPr marL="0" indent="0">
              <a:buNone/>
            </a:pPr>
            <a:r>
              <a:rPr lang="cs-CZ" sz="1200" i="1" dirty="0"/>
              <a:t>Děkuji a zdravím</a:t>
            </a:r>
          </a:p>
          <a:p>
            <a:pPr marL="0" indent="0">
              <a:buNone/>
            </a:pPr>
            <a:endParaRPr lang="cs-CZ" sz="1200" i="1" dirty="0"/>
          </a:p>
          <a:p>
            <a:pPr marL="0" indent="0">
              <a:buNone/>
            </a:pPr>
            <a:r>
              <a:rPr lang="cs-CZ" sz="1200" i="1" dirty="0"/>
              <a:t>Pan Ř., ředitel školy</a:t>
            </a:r>
          </a:p>
          <a:p>
            <a:pPr marL="0" indent="0">
              <a:buNone/>
            </a:pPr>
            <a:endParaRPr lang="cs-CZ" sz="1200" i="1" dirty="0"/>
          </a:p>
          <a:p>
            <a:pPr marL="0" indent="0">
              <a:buNone/>
            </a:pPr>
            <a:r>
              <a:rPr lang="cs-CZ" sz="1200" b="1" dirty="0"/>
              <a:t>E-mail zaměstnance:</a:t>
            </a:r>
          </a:p>
          <a:p>
            <a:pPr marL="0" indent="0">
              <a:buNone/>
            </a:pPr>
            <a:endParaRPr lang="cs-CZ" sz="1200" b="1" dirty="0"/>
          </a:p>
          <a:p>
            <a:pPr marL="0" indent="0">
              <a:buNone/>
            </a:pPr>
            <a:r>
              <a:rPr lang="cs-CZ" sz="1200" i="1" dirty="0"/>
              <a:t>Dobrý den pane Ř., nabízenou práci přijímám a budu se těšit 1. 1. 2024.</a:t>
            </a:r>
          </a:p>
          <a:p>
            <a:pPr marL="0" indent="0">
              <a:buNone/>
            </a:pPr>
            <a:r>
              <a:rPr lang="cs-CZ" sz="1200" i="1" dirty="0"/>
              <a:t>Zdraví K.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940265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999D-91D5-63C4-70C5-240EBAFEF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Práva zaměstnanců pečujících o děti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AAA4D-1CE3-98BF-63E8-0F3371470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Podrobné představení změn</a:t>
            </a:r>
          </a:p>
        </p:txBody>
      </p:sp>
    </p:spTree>
    <p:extLst>
      <p:ext uri="{BB962C8B-B14F-4D97-AF65-F5344CB8AC3E}">
        <p14:creationId xmlns:p14="http://schemas.microsoft.com/office/powerpoint/2010/main" val="2040982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EC0FA-8B56-B23D-02A2-3574A621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Kratší úvazek z důvodu péče o dítě do 15 let (§ 241)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2AA6E-D34E-7C66-A8CB-BD68E15EB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se týká rovněž:</a:t>
            </a:r>
          </a:p>
          <a:p>
            <a:pPr lvl="1"/>
            <a:r>
              <a:rPr lang="cs-CZ" dirty="0"/>
              <a:t>Těhotných zaměstnankyň</a:t>
            </a:r>
          </a:p>
          <a:p>
            <a:pPr lvl="1"/>
            <a:r>
              <a:rPr lang="cs-CZ" dirty="0"/>
              <a:t>Zaměstnanců pečujících o osobu závislou na pomoci jiných</a:t>
            </a:r>
          </a:p>
          <a:p>
            <a:r>
              <a:rPr lang="cs-CZ" dirty="0"/>
              <a:t>Jde o </a:t>
            </a:r>
            <a:r>
              <a:rPr lang="cs-CZ" b="1" dirty="0"/>
              <a:t>písemnou</a:t>
            </a:r>
            <a:r>
              <a:rPr lang="cs-CZ" dirty="0"/>
              <a:t> žádost, kterou se zaměstnanec domáhá zkrácení pracovního úvazku (viz § 80)</a:t>
            </a:r>
          </a:p>
          <a:p>
            <a:r>
              <a:rPr lang="cs-CZ" dirty="0"/>
              <a:t>Jde o žádost </a:t>
            </a:r>
            <a:r>
              <a:rPr lang="cs-CZ" b="1" dirty="0"/>
              <a:t>nárokovou, zpravidla by jí mělo být vyhověno</a:t>
            </a:r>
          </a:p>
          <a:p>
            <a:r>
              <a:rPr lang="cs-CZ" dirty="0"/>
              <a:t>Zamítnutí bude možné zejména s poukazem na </a:t>
            </a:r>
            <a:r>
              <a:rPr lang="cs-CZ" b="1" dirty="0"/>
              <a:t>vážné provozní důvody </a:t>
            </a:r>
            <a:r>
              <a:rPr lang="cs-CZ" dirty="0"/>
              <a:t>znemožňující zkrácení daného úvazku</a:t>
            </a:r>
          </a:p>
          <a:p>
            <a:pPr lvl="1"/>
            <a:r>
              <a:rPr lang="cs-CZ" dirty="0"/>
              <a:t>Pokud takové důvody existují a žádost zaměstnance je s poukazem na ně zamítnuta, musí i zamítnutí být v písemné formě a obsahovat odůvodnění</a:t>
            </a:r>
          </a:p>
        </p:txBody>
      </p:sp>
    </p:spTree>
    <p:extLst>
      <p:ext uri="{BB962C8B-B14F-4D97-AF65-F5344CB8AC3E}">
        <p14:creationId xmlns:p14="http://schemas.microsoft.com/office/powerpoint/2010/main" val="2437906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D352F-A28A-1544-FD60-C5335370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Návrat na původní úvazek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362DE-2A45-900C-3E04-75BFF695B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442704" cy="4351337"/>
          </a:xfrm>
        </p:spPr>
        <p:txBody>
          <a:bodyPr/>
          <a:lstStyle/>
          <a:p>
            <a:r>
              <a:rPr lang="cs-CZ" dirty="0"/>
              <a:t>V případě, kdy opadne důvod zkrácení (typicky dítě vyroste, rodinný příslušník se uzdraví atp.) lze žádat o návrat na původní úvazek.</a:t>
            </a:r>
          </a:p>
          <a:p>
            <a:r>
              <a:rPr lang="cs-CZ" b="1" dirty="0"/>
              <a:t>Písemná forma</a:t>
            </a:r>
          </a:p>
          <a:p>
            <a:r>
              <a:rPr lang="cs-CZ" dirty="0"/>
              <a:t>Tentokrát nejde o žádost nárokovou</a:t>
            </a:r>
          </a:p>
          <a:p>
            <a:pPr lvl="1"/>
            <a:r>
              <a:rPr lang="cs-CZ" b="1" dirty="0"/>
              <a:t>povinnost odmítnutí zdůvodnit</a:t>
            </a:r>
            <a:r>
              <a:rPr lang="cs-CZ" dirty="0"/>
              <a:t>, zde však (na rozdíl od žádosti o zkrácení úvazku z důvodu péče) lze poukázat i na jiné než vážné provozní důvody. </a:t>
            </a:r>
          </a:p>
          <a:p>
            <a:pPr lvl="1"/>
            <a:r>
              <a:rPr lang="cs-CZ" dirty="0"/>
              <a:t>Opět pozor, </a:t>
            </a:r>
            <a:r>
              <a:rPr lang="cs-CZ" b="1" dirty="0"/>
              <a:t>nutnost se vyhnout diskriminačnímu odůvodnění</a:t>
            </a:r>
            <a:r>
              <a:rPr lang="cs-CZ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977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2254B-0B73-D93C-F9DE-621BD6806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Žádost zaměstnance o rodičovskou dovolenou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D34B1-05A6-7133-CC33-C099B0406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Zaměstnanci musí žádat </a:t>
            </a:r>
            <a:r>
              <a:rPr lang="cs-CZ" b="1" dirty="0"/>
              <a:t>písemně</a:t>
            </a:r>
          </a:p>
          <a:p>
            <a:r>
              <a:rPr lang="cs-CZ" dirty="0"/>
              <a:t>Současně uvést plánovanou dobu trvání</a:t>
            </a:r>
          </a:p>
          <a:p>
            <a:r>
              <a:rPr lang="cs-CZ" dirty="0"/>
              <a:t>Žádost by měla být doručena alespoň </a:t>
            </a:r>
            <a:r>
              <a:rPr lang="cs-CZ" b="1" dirty="0"/>
              <a:t>30 dní před nástupem </a:t>
            </a:r>
            <a:r>
              <a:rPr lang="cs-CZ" dirty="0"/>
              <a:t>na RD</a:t>
            </a:r>
          </a:p>
          <a:p>
            <a:pPr lvl="1"/>
            <a:r>
              <a:rPr lang="cs-CZ" dirty="0"/>
              <a:t>Pokud tomu nebrání vážné důvody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Kromě požadavku písemné formy a 30denní lhůty je novelizované znění shodné s dosavadní úpravou</a:t>
            </a:r>
          </a:p>
        </p:txBody>
      </p:sp>
    </p:spTree>
    <p:extLst>
      <p:ext uri="{BB962C8B-B14F-4D97-AF65-F5344CB8AC3E}">
        <p14:creationId xmlns:p14="http://schemas.microsoft.com/office/powerpoint/2010/main" val="2820798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999D-91D5-63C4-70C5-240EBAFEF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Co si ohlídat ihned?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AAA4D-1CE3-98BF-63E8-0F3371470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813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24DD9-E054-102D-20C5-97BFCA585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541721"/>
            <a:ext cx="8595360" cy="463841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Pokud u zaměstnavatele působí zaměstnanci pracující na DPČ/DPP, platí nově povinnost i těmto zaměstnancům písemně rozvrhovat pracovní dobu.</a:t>
            </a:r>
          </a:p>
          <a:p>
            <a:pPr marL="274320" lvl="1" indent="0">
              <a:buNone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Širší</a:t>
            </a:r>
            <a:r>
              <a:rPr lang="en-US" dirty="0"/>
              <a:t>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povinnost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vzniku</a:t>
            </a:r>
            <a:r>
              <a:rPr lang="en-US" dirty="0"/>
              <a:t> </a:t>
            </a:r>
            <a:r>
              <a:rPr lang="en-US" dirty="0" err="1"/>
              <a:t>nových</a:t>
            </a:r>
            <a:r>
              <a:rPr lang="en-US" dirty="0"/>
              <a:t> </a:t>
            </a:r>
            <a:r>
              <a:rPr lang="en-US" dirty="0" err="1"/>
              <a:t>pracovních</a:t>
            </a:r>
            <a:r>
              <a:rPr lang="en-US" dirty="0"/>
              <a:t> </a:t>
            </a:r>
            <a:r>
              <a:rPr lang="en-US" dirty="0" err="1"/>
              <a:t>poměrů</a:t>
            </a:r>
            <a:r>
              <a:rPr lang="en-US" dirty="0"/>
              <a:t> – </a:t>
            </a:r>
            <a:r>
              <a:rPr lang="en-US" dirty="0" err="1"/>
              <a:t>výčet</a:t>
            </a:r>
            <a:r>
              <a:rPr lang="en-US" dirty="0"/>
              <a:t> viz § 37 </a:t>
            </a:r>
            <a:r>
              <a:rPr lang="en-US" dirty="0" err="1"/>
              <a:t>odst</a:t>
            </a:r>
            <a:r>
              <a:rPr lang="en-US" dirty="0"/>
              <a:t>. 1 ZP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poskytnout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odkazem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předpis</a:t>
            </a:r>
            <a:r>
              <a:rPr lang="en-US" dirty="0"/>
              <a:t>, </a:t>
            </a:r>
            <a:r>
              <a:rPr lang="en-US" dirty="0" err="1"/>
              <a:t>kolektivní</a:t>
            </a:r>
            <a:r>
              <a:rPr lang="en-US" dirty="0"/>
              <a:t> </a:t>
            </a:r>
            <a:r>
              <a:rPr lang="en-US" dirty="0" err="1"/>
              <a:t>smlouvu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vnitřní</a:t>
            </a:r>
            <a:r>
              <a:rPr lang="en-US" dirty="0"/>
              <a:t> </a:t>
            </a:r>
            <a:r>
              <a:rPr lang="en-US" dirty="0" err="1"/>
              <a:t>předpis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poskytnout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electronicky</a:t>
            </a: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někteří</a:t>
            </a:r>
            <a:r>
              <a:rPr lang="en-US" dirty="0"/>
              <a:t> ze </a:t>
            </a:r>
            <a:r>
              <a:rPr lang="en-US" dirty="0" err="1"/>
              <a:t>zaměstnanců</a:t>
            </a:r>
            <a:r>
              <a:rPr lang="en-US" dirty="0"/>
              <a:t> </a:t>
            </a:r>
            <a:r>
              <a:rPr lang="en-US" dirty="0" err="1"/>
              <a:t>vykonávají</a:t>
            </a:r>
            <a:r>
              <a:rPr lang="en-US" dirty="0"/>
              <a:t> </a:t>
            </a:r>
            <a:r>
              <a:rPr lang="en-US" dirty="0" err="1"/>
              <a:t>práci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dálku</a:t>
            </a:r>
            <a:r>
              <a:rPr lang="en-US" dirty="0"/>
              <a:t>, je </a:t>
            </a:r>
            <a:r>
              <a:rPr lang="en-US" dirty="0" err="1"/>
              <a:t>nutné</a:t>
            </a:r>
            <a:r>
              <a:rPr lang="en-US" dirty="0"/>
              <a:t> </a:t>
            </a:r>
            <a:r>
              <a:rPr lang="en-US" dirty="0" err="1"/>
              <a:t>uzavřít</a:t>
            </a:r>
            <a:r>
              <a:rPr lang="en-US" dirty="0"/>
              <a:t> </a:t>
            </a:r>
            <a:r>
              <a:rPr lang="en-US" dirty="0" err="1"/>
              <a:t>dohodu</a:t>
            </a:r>
            <a:r>
              <a:rPr lang="en-US" dirty="0"/>
              <a:t> o </a:t>
            </a:r>
            <a:r>
              <a:rPr lang="en-US" dirty="0" err="1"/>
              <a:t>výkonu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dálku</a:t>
            </a:r>
            <a:r>
              <a:rPr lang="en-US" dirty="0"/>
              <a:t> (ve </a:t>
            </a:r>
            <a:r>
              <a:rPr lang="en-US" dirty="0" err="1"/>
              <a:t>smyslu</a:t>
            </a:r>
            <a:r>
              <a:rPr lang="en-US" dirty="0"/>
              <a:t> ust. § 317 ZP)</a:t>
            </a:r>
          </a:p>
          <a:p>
            <a:pPr marL="274320" lvl="1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5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7781-7E50-6BA6-CB00-B38D90EA1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Důvody novelizace a účinnost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0C030-F4CF-1120-10D8-BD03B24CE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Směrnice EU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2019/1158 o rovnováze mezi pracovním a soukromým životem rodičů (</a:t>
            </a:r>
            <a:r>
              <a:rPr lang="cs-CZ" dirty="0" err="1"/>
              <a:t>work-life</a:t>
            </a:r>
            <a:r>
              <a:rPr lang="cs-CZ" dirty="0"/>
              <a:t> balance)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2019/1152 o transparentních a předvídatelných pracovních podmínkách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Reakce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covidovou</a:t>
            </a:r>
            <a:r>
              <a:rPr lang="en-US" dirty="0"/>
              <a:t> </a:t>
            </a:r>
            <a:r>
              <a:rPr lang="en-US" dirty="0" err="1"/>
              <a:t>zkušenost</a:t>
            </a:r>
            <a:r>
              <a:rPr lang="en-US" dirty="0"/>
              <a:t> a </a:t>
            </a:r>
            <a:r>
              <a:rPr lang="en-US" dirty="0" err="1"/>
              <a:t>rozmach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dálku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Ú</a:t>
            </a:r>
            <a:r>
              <a:rPr lang="en-US" dirty="0" err="1"/>
              <a:t>činnost</a:t>
            </a:r>
            <a:r>
              <a:rPr lang="cs-CZ" dirty="0"/>
              <a:t>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1.</a:t>
            </a:r>
            <a:r>
              <a:rPr lang="cs-CZ" b="1" dirty="0"/>
              <a:t> </a:t>
            </a:r>
            <a:r>
              <a:rPr lang="en-US" b="1" dirty="0"/>
              <a:t>10.</a:t>
            </a:r>
            <a:r>
              <a:rPr lang="cs-CZ" b="1" dirty="0"/>
              <a:t> </a:t>
            </a:r>
            <a:r>
              <a:rPr lang="en-US" b="1" dirty="0"/>
              <a:t>2023</a:t>
            </a:r>
            <a:r>
              <a:rPr lang="cs-CZ" b="1" dirty="0"/>
              <a:t>:</a:t>
            </a:r>
            <a:r>
              <a:rPr lang="en-US" dirty="0"/>
              <a:t> </a:t>
            </a:r>
            <a:r>
              <a:rPr lang="cs-CZ" dirty="0"/>
              <a:t>většina změn</a:t>
            </a:r>
            <a:r>
              <a:rPr lang="en-US" dirty="0"/>
              <a:t>, </a:t>
            </a: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1.</a:t>
            </a:r>
            <a:r>
              <a:rPr lang="cs-CZ" b="1" dirty="0"/>
              <a:t> </a:t>
            </a:r>
            <a:r>
              <a:rPr lang="en-US" b="1" dirty="0"/>
              <a:t>1.</a:t>
            </a:r>
            <a:r>
              <a:rPr lang="cs-CZ" b="1" dirty="0"/>
              <a:t> </a:t>
            </a:r>
            <a:r>
              <a:rPr lang="en-US" b="1" dirty="0"/>
              <a:t>2024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en-US" dirty="0" err="1"/>
              <a:t>ustanovení</a:t>
            </a:r>
            <a:r>
              <a:rPr lang="en-US" dirty="0"/>
              <a:t> o </a:t>
            </a:r>
            <a:r>
              <a:rPr lang="en-US" dirty="0" err="1"/>
              <a:t>dovolené</a:t>
            </a:r>
            <a:r>
              <a:rPr lang="en-US" dirty="0"/>
              <a:t> pro </a:t>
            </a:r>
            <a:r>
              <a:rPr lang="en-US" dirty="0" err="1"/>
              <a:t>zaměstnance</a:t>
            </a:r>
            <a:r>
              <a:rPr lang="en-US" dirty="0"/>
              <a:t> </a:t>
            </a:r>
            <a:r>
              <a:rPr lang="en-US" dirty="0" err="1"/>
              <a:t>pracující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</a:t>
            </a:r>
            <a:r>
              <a:rPr lang="cs-CZ" dirty="0"/>
              <a:t>a</a:t>
            </a:r>
            <a:r>
              <a:rPr lang="en-US" dirty="0" err="1"/>
              <a:t>dě</a:t>
            </a:r>
            <a:r>
              <a:rPr lang="en-US" dirty="0"/>
              <a:t> DPP/DPČ</a:t>
            </a:r>
            <a:r>
              <a:rPr lang="cs-CZ" dirty="0"/>
              <a:t>, odměna za členství některých zaměstnanců v řídících a kontrolních orgánech podnikajících PO a změna v pojetí nepřetržitého odpočinku v týdnu.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841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091C4-77B7-454F-712C-031ECD119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1947" y="758952"/>
            <a:ext cx="6323519" cy="4041648"/>
          </a:xfrm>
        </p:spPr>
        <p:txBody>
          <a:bodyPr>
            <a:normAutofit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5F277-628D-8AE6-673E-EA5657318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1947" y="4800600"/>
            <a:ext cx="6323520" cy="1691640"/>
          </a:xfrm>
        </p:spPr>
        <p:txBody>
          <a:bodyPr>
            <a:normAutofit/>
          </a:bodyPr>
          <a:lstStyle/>
          <a:p>
            <a:r>
              <a:rPr lang="cs-CZ" dirty="0"/>
              <a:t>Katerina.dufkova@msmt.cz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F80B31-D942-4321-A7CC-3FF24C30A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683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E213B-0A4F-4E9E-9153-8B0C2D046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0651" y="0"/>
            <a:ext cx="542103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599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6418-31FA-BB3C-3F70-A583CA85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889792"/>
          </a:xfrm>
        </p:spPr>
        <p:txBody>
          <a:bodyPr>
            <a:normAutofit/>
          </a:bodyPr>
          <a:lstStyle/>
          <a:p>
            <a:r>
              <a:rPr lang="cs-CZ" sz="4000" dirty="0"/>
              <a:t>Předmět novelizace – čeho se novela dotkne?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97EE2-CC5F-6AF9-260B-1956E0DA2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274849"/>
            <a:ext cx="8595360" cy="390528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Práce na dálku (</a:t>
            </a:r>
            <a:r>
              <a:rPr lang="cs-CZ" dirty="0" err="1"/>
              <a:t>home</a:t>
            </a:r>
            <a:r>
              <a:rPr lang="cs-CZ" dirty="0"/>
              <a:t> office)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Dohody o pracích konaných mimo pracovní poměr (DPP, DPČ)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Digitalizace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Doručování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Práva zaměstnanců pečujících o děti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Informační povinnost</a:t>
            </a:r>
          </a:p>
        </p:txBody>
      </p:sp>
    </p:spTree>
    <p:extLst>
      <p:ext uri="{BB962C8B-B14F-4D97-AF65-F5344CB8AC3E}">
        <p14:creationId xmlns:p14="http://schemas.microsoft.com/office/powerpoint/2010/main" val="72631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999D-91D5-63C4-70C5-240EBAFEF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Práce na dálku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AAA4D-1CE3-98BF-63E8-0F3371470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Podrobné představení změn</a:t>
            </a:r>
          </a:p>
        </p:txBody>
      </p:sp>
    </p:spTree>
    <p:extLst>
      <p:ext uri="{BB962C8B-B14F-4D97-AF65-F5344CB8AC3E}">
        <p14:creationId xmlns:p14="http://schemas.microsoft.com/office/powerpoint/2010/main" val="424577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33A6-B440-1963-4C55-27965D5A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 je a </a:t>
            </a:r>
            <a:r>
              <a:rPr lang="en-US" sz="4000" dirty="0" err="1"/>
              <a:t>není</a:t>
            </a:r>
            <a:r>
              <a:rPr lang="en-US" sz="4000" dirty="0"/>
              <a:t> </a:t>
            </a:r>
            <a:r>
              <a:rPr lang="en-US" sz="4000" dirty="0" err="1"/>
              <a:t>práce</a:t>
            </a:r>
            <a:r>
              <a:rPr lang="en-US" sz="4000" dirty="0"/>
              <a:t> </a:t>
            </a:r>
            <a:r>
              <a:rPr lang="en-US" sz="4000" dirty="0" err="1"/>
              <a:t>na</a:t>
            </a:r>
            <a:r>
              <a:rPr lang="en-US" sz="4000" dirty="0"/>
              <a:t> </a:t>
            </a:r>
            <a:r>
              <a:rPr lang="en-US" sz="4000" dirty="0" err="1"/>
              <a:t>dálku</a:t>
            </a:r>
            <a:r>
              <a:rPr lang="en-US" sz="4000" dirty="0"/>
              <a:t>?</a:t>
            </a:r>
            <a:endParaRPr lang="cs-C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87A83-2452-06C2-D50F-01448E3CA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jde o práci vykonávanou mimo (obvyklé) pracoviště</a:t>
            </a:r>
          </a:p>
          <a:p>
            <a:r>
              <a:rPr lang="cs-CZ" dirty="0"/>
              <a:t>Práce související s přímou pedagogickou činností (ve smyslu § 22a </a:t>
            </a:r>
            <a:r>
              <a:rPr lang="cs-CZ" dirty="0" err="1"/>
              <a:t>ZoPP</a:t>
            </a:r>
            <a:r>
              <a:rPr lang="cs-CZ" dirty="0"/>
              <a:t>) </a:t>
            </a:r>
            <a:r>
              <a:rPr lang="cs-CZ" b="1" dirty="0"/>
              <a:t>nepředstavuje práci na dálku</a:t>
            </a:r>
            <a:r>
              <a:rPr lang="cs-CZ" dirty="0"/>
              <a:t>, ačkoli tyto práce si PP rozvrhuje sám a lze je vykonávat mimo obvyklé pracoviště (školu)</a:t>
            </a:r>
          </a:p>
          <a:p>
            <a:pPr lvl="1"/>
            <a:r>
              <a:rPr lang="cs-CZ" dirty="0"/>
              <a:t>zvláštní úprava zákona o pedagogických pracovnících</a:t>
            </a:r>
          </a:p>
          <a:p>
            <a:pPr lvl="1"/>
            <a:r>
              <a:rPr lang="cs-CZ" dirty="0"/>
              <a:t>úprava práce na dálku se tedy pro tyto případy nepoužije</a:t>
            </a:r>
          </a:p>
          <a:p>
            <a:r>
              <a:rPr lang="cs-CZ" dirty="0"/>
              <a:t>Práce na dálku u pedagogických pracovníků:</a:t>
            </a:r>
          </a:p>
          <a:p>
            <a:pPr lvl="1"/>
            <a:r>
              <a:rPr lang="cs-CZ" dirty="0"/>
              <a:t>PPČ – pokud je výuka umožněna distančním způsobem na základě školského zákona </a:t>
            </a:r>
          </a:p>
          <a:p>
            <a:pPr lvl="1"/>
            <a:r>
              <a:rPr lang="cs-CZ" dirty="0"/>
              <a:t>Krizové nebo mimořádné opatření, karanténa apod.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57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C4C8-0AF8-A10D-8DE1-2829A0985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Dohoda</a:t>
            </a:r>
            <a:r>
              <a:rPr lang="en-US" sz="4000" dirty="0"/>
              <a:t> o </a:t>
            </a:r>
            <a:r>
              <a:rPr lang="en-US" sz="4000" dirty="0" err="1"/>
              <a:t>práci</a:t>
            </a:r>
            <a:r>
              <a:rPr lang="en-US" sz="4000" dirty="0"/>
              <a:t> </a:t>
            </a:r>
            <a:r>
              <a:rPr lang="en-US" sz="4000" dirty="0" err="1"/>
              <a:t>na</a:t>
            </a:r>
            <a:r>
              <a:rPr lang="en-US" sz="4000" dirty="0"/>
              <a:t> </a:t>
            </a:r>
            <a:r>
              <a:rPr lang="en-US" sz="4000" dirty="0" err="1"/>
              <a:t>dálku</a:t>
            </a:r>
            <a:endParaRPr lang="cs-C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D199-23D6-1573-3265-2E0092A93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Úprava v § 317 ZP</a:t>
            </a:r>
          </a:p>
          <a:p>
            <a:r>
              <a:rPr lang="cs-CZ" dirty="0"/>
              <a:t>Uzavření dohody se zaměstnancem je nutnou podmínkou výkonu práce na dálku</a:t>
            </a:r>
          </a:p>
          <a:p>
            <a:r>
              <a:rPr lang="cs-CZ" dirty="0"/>
              <a:t>Výpověď</a:t>
            </a:r>
          </a:p>
          <a:p>
            <a:pPr lvl="1"/>
            <a:r>
              <a:rPr lang="cs-CZ" dirty="0"/>
              <a:t>Dohodou nebo 15denní výpovědní doba</a:t>
            </a:r>
          </a:p>
          <a:p>
            <a:r>
              <a:rPr lang="cs-CZ" dirty="0"/>
              <a:t>Z obsahového hlediska lze doporučit sjednání:</a:t>
            </a:r>
          </a:p>
          <a:p>
            <a:pPr lvl="1"/>
            <a:r>
              <a:rPr lang="cs-CZ" dirty="0"/>
              <a:t>Místo výkonu práce – lze omezit např. na ČR, kraj, okres</a:t>
            </a:r>
          </a:p>
          <a:p>
            <a:pPr lvl="1"/>
            <a:r>
              <a:rPr lang="cs-CZ" dirty="0"/>
              <a:t>Rozvržení pracovní doby – lze svěřit buď zaměstnanci nebo pevně určit, upravit fixní intervaly apod.</a:t>
            </a:r>
          </a:p>
          <a:p>
            <a:pPr lvl="1"/>
            <a:r>
              <a:rPr lang="cs-CZ" dirty="0"/>
              <a:t>Otázky BOZP – v praxi bude zpravidla řešeno tzv. </a:t>
            </a:r>
            <a:r>
              <a:rPr lang="cs-CZ" dirty="0" err="1"/>
              <a:t>samocertifikací</a:t>
            </a:r>
            <a:endParaRPr lang="cs-CZ" dirty="0"/>
          </a:p>
          <a:p>
            <a:pPr lvl="1"/>
            <a:r>
              <a:rPr lang="cs-CZ" dirty="0"/>
              <a:t>Vypověditelnost – lze např. zcela vyloučit výpověď dohody, stanovit odlišnou délku výpovědní doby (stejná pro zaměstnance i zaměstnavatele)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15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E4F4-3CD9-2C50-6DA9-4B280F745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62393"/>
            <a:ext cx="9253728" cy="1428929"/>
          </a:xfrm>
        </p:spPr>
        <p:txBody>
          <a:bodyPr>
            <a:normAutofit/>
          </a:bodyPr>
          <a:lstStyle/>
          <a:p>
            <a:r>
              <a:rPr lang="en-US" sz="4000" dirty="0" err="1"/>
              <a:t>Rozvržení</a:t>
            </a:r>
            <a:r>
              <a:rPr lang="en-US" sz="4000" dirty="0"/>
              <a:t> </a:t>
            </a:r>
            <a:r>
              <a:rPr lang="en-US" sz="4000" dirty="0" err="1"/>
              <a:t>pracovní</a:t>
            </a:r>
            <a:r>
              <a:rPr lang="en-US" sz="4000" dirty="0"/>
              <a:t> </a:t>
            </a:r>
            <a:r>
              <a:rPr lang="en-US" sz="4000" dirty="0" err="1"/>
              <a:t>doby</a:t>
            </a:r>
            <a:r>
              <a:rPr lang="en-US" sz="4000" dirty="0"/>
              <a:t>, </a:t>
            </a:r>
            <a:r>
              <a:rPr lang="en-US" sz="4000" dirty="0" err="1"/>
              <a:t>náklady</a:t>
            </a:r>
            <a:r>
              <a:rPr lang="en-US" sz="4000" dirty="0"/>
              <a:t> a </a:t>
            </a:r>
            <a:r>
              <a:rPr lang="en-US" sz="4000" dirty="0" err="1"/>
              <a:t>jejich</a:t>
            </a:r>
            <a:r>
              <a:rPr lang="en-US" sz="4000" dirty="0"/>
              <a:t> </a:t>
            </a:r>
            <a:r>
              <a:rPr lang="en-US" sz="4000" dirty="0" err="1"/>
              <a:t>náhrada</a:t>
            </a:r>
            <a:endParaRPr lang="cs-C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D657-B826-C7CC-A313-404246332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253728" cy="4815444"/>
          </a:xfrm>
        </p:spPr>
        <p:txBody>
          <a:bodyPr>
            <a:normAutofit/>
          </a:bodyPr>
          <a:lstStyle/>
          <a:p>
            <a:r>
              <a:rPr lang="cs-CZ" dirty="0"/>
              <a:t>Práci může rozvrhovat (§ 317 odst. 4) buď:</a:t>
            </a:r>
          </a:p>
          <a:p>
            <a:pPr lvl="1"/>
            <a:r>
              <a:rPr lang="cs-CZ" b="1" dirty="0"/>
              <a:t>Zaměstnavatel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Zaměstnanec</a:t>
            </a:r>
            <a:r>
              <a:rPr lang="cs-CZ" dirty="0"/>
              <a:t> – potom se nepoužije úprava pracovní doby a prostojů (s výjimkou maximální délky směny 12 hodin) a zaměstnanci nenáleží zpravidla náhrada mzdy či platu při překážkách. Pozor na příplatky!</a:t>
            </a:r>
            <a:endParaRPr lang="en-US" dirty="0"/>
          </a:p>
          <a:p>
            <a:r>
              <a:rPr lang="cs-CZ" dirty="0"/>
              <a:t>Náklady práce na dálku a jejich náhrada (§ 190a)</a:t>
            </a:r>
            <a:r>
              <a:rPr lang="en-US" dirty="0"/>
              <a:t> –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způsoby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:</a:t>
            </a:r>
            <a:endParaRPr lang="cs-CZ" dirty="0"/>
          </a:p>
          <a:p>
            <a:pPr lvl="1"/>
            <a:r>
              <a:rPr lang="cs-CZ" b="1" dirty="0"/>
              <a:t>Náhrada prokázaných nákladů </a:t>
            </a:r>
            <a:r>
              <a:rPr lang="cs-CZ" dirty="0"/>
              <a:t>– tzv. “účtenková metoda”, zaměstnanec doloží všechny náklady, kterému mu vznikly v souvislosti s výkonem práce na dálku</a:t>
            </a:r>
          </a:p>
          <a:p>
            <a:pPr lvl="1"/>
            <a:r>
              <a:rPr lang="cs-CZ" b="1" dirty="0"/>
              <a:t>Paušální náhrada nákladů za každou započatou hodinu</a:t>
            </a:r>
            <a:r>
              <a:rPr lang="cs-CZ" dirty="0"/>
              <a:t> – paušální částka bude stanovena vyhláškou MPSV (řádově půjde o jednotky korun za</a:t>
            </a:r>
            <a:r>
              <a:rPr lang="en-US" dirty="0"/>
              <a:t> </a:t>
            </a:r>
            <a:r>
              <a:rPr lang="cs-CZ" dirty="0"/>
              <a:t>hodinu)</a:t>
            </a:r>
          </a:p>
          <a:p>
            <a:pPr lvl="2"/>
            <a:r>
              <a:rPr lang="cs-CZ" dirty="0"/>
              <a:t>Závazné pro školy, nelze se od stanovené částky odchýlit (navýšit), lze hradit z ONIV</a:t>
            </a:r>
          </a:p>
          <a:p>
            <a:pPr lvl="1"/>
            <a:r>
              <a:rPr lang="cs-CZ" b="1" dirty="0"/>
              <a:t>Písemným ujednáním mezi zaměstnancem a zaměstnavatelem</a:t>
            </a:r>
            <a:r>
              <a:rPr lang="cs-CZ" dirty="0"/>
              <a:t>, že náhrada nákladů v souvislosti s výkonem práce na dálku zaměstnanci nepřísluší.</a:t>
            </a:r>
          </a:p>
        </p:txBody>
      </p:sp>
    </p:spTree>
    <p:extLst>
      <p:ext uri="{BB962C8B-B14F-4D97-AF65-F5344CB8AC3E}">
        <p14:creationId xmlns:p14="http://schemas.microsoft.com/office/powerpoint/2010/main" val="1219261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A9AC0-39ED-A308-2714-A86D79720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815341"/>
            <a:ext cx="9413216" cy="1325562"/>
          </a:xfrm>
        </p:spPr>
        <p:txBody>
          <a:bodyPr>
            <a:noAutofit/>
          </a:bodyPr>
          <a:lstStyle/>
          <a:p>
            <a:r>
              <a:rPr lang="cs-CZ" sz="4000" dirty="0"/>
              <a:t>Žádost o umožnění práce na dálku  (§ 241a)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4F7493-E8FC-9C5E-EF40-6353FC9AD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2140903"/>
            <a:ext cx="8771362" cy="4351337"/>
          </a:xfrm>
        </p:spPr>
        <p:txBody>
          <a:bodyPr>
            <a:normAutofit/>
          </a:bodyPr>
          <a:lstStyle/>
          <a:p>
            <a:r>
              <a:rPr lang="cs-CZ" dirty="0"/>
              <a:t>Nová úprava zakotvuje možnost:</a:t>
            </a:r>
          </a:p>
          <a:p>
            <a:pPr lvl="1"/>
            <a:r>
              <a:rPr lang="cs-CZ" dirty="0"/>
              <a:t>těhotných zaměstnankyň,</a:t>
            </a:r>
          </a:p>
          <a:p>
            <a:pPr lvl="1"/>
            <a:r>
              <a:rPr lang="cs-CZ" dirty="0"/>
              <a:t>zaměstnankyň nebo zaměstnanců pečujících o dítě mladší než 9 let,</a:t>
            </a:r>
          </a:p>
          <a:p>
            <a:pPr lvl="1"/>
            <a:r>
              <a:rPr lang="cs-CZ" dirty="0"/>
              <a:t>zaměstnankyň a zaměstnanců pečujících o osobu závislou na pomoci jiné osoby (ve stupních II-IV)</a:t>
            </a:r>
          </a:p>
          <a:p>
            <a:pPr marL="0" indent="0">
              <a:buNone/>
            </a:pPr>
            <a:r>
              <a:rPr lang="cs-CZ" dirty="0"/>
              <a:t>písemně požádat zaměstnavatele o umožnění výkonu práce na dálku dle § 317.</a:t>
            </a:r>
          </a:p>
          <a:p>
            <a:pPr lvl="1"/>
            <a:r>
              <a:rPr lang="cs-CZ" dirty="0"/>
              <a:t>Zaměstnavatel není povinen žádosti vyhovět, například z důvodu charakteru vykonávané práce (u pedagogických pracovníků výkon přímé pedagogické činnosti, pokud není umožněna výuka distančním způsobem na základě školského zákona)</a:t>
            </a:r>
          </a:p>
          <a:p>
            <a:pPr lvl="1"/>
            <a:r>
              <a:rPr lang="cs-CZ" dirty="0"/>
              <a:t>Povinnost zaměstnavatele v případě nevyhovění žádosti toto rozhodnutí písemně odůvodnit.</a:t>
            </a:r>
          </a:p>
        </p:txBody>
      </p:sp>
    </p:spTree>
    <p:extLst>
      <p:ext uri="{BB962C8B-B14F-4D97-AF65-F5344CB8AC3E}">
        <p14:creationId xmlns:p14="http://schemas.microsoft.com/office/powerpoint/2010/main" val="1542730169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695</TotalTime>
  <Words>2604</Words>
  <Application>Microsoft Office PowerPoint</Application>
  <PresentationFormat>Širokoúhlá obrazovka</PresentationFormat>
  <Paragraphs>245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Century Schoolbook</vt:lpstr>
      <vt:lpstr>Courier New</vt:lpstr>
      <vt:lpstr>Wingdings 2</vt:lpstr>
      <vt:lpstr>Pohled</vt:lpstr>
      <vt:lpstr>Novela zákoníku práce a její specifika pro školství</vt:lpstr>
      <vt:lpstr>Obsah</vt:lpstr>
      <vt:lpstr>Důvody novelizace a účinnost</vt:lpstr>
      <vt:lpstr>Předmět novelizace – čeho se novela dotkne?</vt:lpstr>
      <vt:lpstr>Práce na dálku</vt:lpstr>
      <vt:lpstr>Co je a není práce na dálku?</vt:lpstr>
      <vt:lpstr>Dohoda o práci na dálku</vt:lpstr>
      <vt:lpstr>Rozvržení pracovní doby, náklady a jejich náhrada</vt:lpstr>
      <vt:lpstr>Žádost o umožnění práce na dálku  (§ 241a)</vt:lpstr>
      <vt:lpstr>Dohody o pracích konaných mimo pracovní poměr</vt:lpstr>
      <vt:lpstr>DPP a DPČ před novelou</vt:lpstr>
      <vt:lpstr>Změny v obsahu DPP a DPČ</vt:lpstr>
      <vt:lpstr>Změny u DPP a DPČ (I/IV)</vt:lpstr>
      <vt:lpstr>Změny u DPP a DPČ (II/IV)</vt:lpstr>
      <vt:lpstr>Výpočet poměrné části dovolené u DPP a DPČ - příklad</vt:lpstr>
      <vt:lpstr>Změny u DPP a DPČ (III/IV)</vt:lpstr>
      <vt:lpstr>Změny u DPP a DPČ (IV/IV)</vt:lpstr>
      <vt:lpstr>Digitalizace a doručování</vt:lpstr>
      <vt:lpstr>Doručování – dosavadní úprava</vt:lpstr>
      <vt:lpstr>Doručování – nová úprava po novele</vt:lpstr>
      <vt:lpstr>Na které dokumenty se vztahuje „přísnější režim“</vt:lpstr>
      <vt:lpstr>Doručování – změna úpravy u jednotlivých způsobů</vt:lpstr>
      <vt:lpstr>Digitalizace</vt:lpstr>
      <vt:lpstr>Práva zaměstnanců pečujících o děti</vt:lpstr>
      <vt:lpstr>Kratší úvazek z důvodu péče o dítě do 15 let (§ 241)</vt:lpstr>
      <vt:lpstr>Návrat na původní úvazek</vt:lpstr>
      <vt:lpstr>Žádost zaměstnance o rodičovskou dovolenou </vt:lpstr>
      <vt:lpstr>Co si ohlídat ihned?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zákoníku práce a její specifika pro školství</dc:title>
  <dc:creator>Tadeáš Štěpán</dc:creator>
  <cp:lastModifiedBy>Dufková Kateřina</cp:lastModifiedBy>
  <cp:revision>53</cp:revision>
  <cp:lastPrinted>2023-10-19T13:53:52Z</cp:lastPrinted>
  <dcterms:created xsi:type="dcterms:W3CDTF">2023-10-10T07:14:38Z</dcterms:created>
  <dcterms:modified xsi:type="dcterms:W3CDTF">2023-10-31T12:40:59Z</dcterms:modified>
</cp:coreProperties>
</file>