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1" r:id="rId3"/>
    <p:sldId id="259" r:id="rId4"/>
    <p:sldId id="264" r:id="rId5"/>
    <p:sldId id="272" r:id="rId6"/>
  </p:sldIdLst>
  <p:sldSz cx="13004800" cy="97536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C2A"/>
    <a:srgbClr val="E22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722" y="114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1CE294-7974-454B-B8C4-EDD2819D3837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437F8-85F6-4C01-B73E-9A227D232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39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102819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035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827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76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21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://www.tchk.cz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 a podtitu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logo-horizontal-ma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276" y="767258"/>
            <a:ext cx="3175001" cy="7747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tc-cerven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480" y="5720408"/>
            <a:ext cx="6959320" cy="4085431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740179" y="2279396"/>
            <a:ext cx="11524442" cy="1829272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r>
              <a:t>Analýza a posunutí</a:t>
            </a:r>
            <a:br/>
            <a:r>
              <a:t>mindsetu lorem ipsum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4"/>
          </p:nvPr>
        </p:nvSpPr>
        <p:spPr>
          <a:xfrm>
            <a:off x="779525" y="4337816"/>
            <a:ext cx="11445749" cy="107807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3400">
                <a:solidFill>
                  <a:srgbClr val="999999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Podtitul - Lorem ipsum dolor sit amet, consectetur adipiscing elit</a:t>
            </a:r>
          </a:p>
        </p:txBody>
      </p:sp>
      <p:sp>
        <p:nvSpPr>
          <p:cNvPr id="16" name="Shape 16"/>
          <p:cNvSpPr/>
          <p:nvPr/>
        </p:nvSpPr>
        <p:spPr>
          <a:xfrm>
            <a:off x="774700" y="4223242"/>
            <a:ext cx="501166" cy="1"/>
          </a:xfrm>
          <a:prstGeom prst="line">
            <a:avLst/>
          </a:prstGeom>
          <a:ln w="50800">
            <a:solidFill>
              <a:srgbClr val="E2212F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body" sz="quarter" idx="15"/>
          </p:nvPr>
        </p:nvSpPr>
        <p:spPr>
          <a:xfrm>
            <a:off x="732243" y="8634896"/>
            <a:ext cx="3640914" cy="484084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700">
                <a:solidFill>
                  <a:srgbClr val="999999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26.3. 2017 / Jan Novák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 zakladni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tc-se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719" y="5717034"/>
            <a:ext cx="6876081" cy="4036566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body" sz="quarter" idx="13"/>
          </p:nvPr>
        </p:nvSpPr>
        <p:spPr>
          <a:xfrm>
            <a:off x="740179" y="571264"/>
            <a:ext cx="11524442" cy="1829272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0" indent="0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r>
              <a:t>Analýza a posunutí</a:t>
            </a:r>
            <a:br/>
            <a:r>
              <a:t>mindsetu lorem ipsum</a:t>
            </a:r>
          </a:p>
        </p:txBody>
      </p:sp>
      <p:pic>
        <p:nvPicPr>
          <p:cNvPr id="51" name="logo-horizontal-ma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76" y="8498637"/>
            <a:ext cx="2032001" cy="495848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>
            <a:spLocks noGrp="1"/>
          </p:cNvSpPr>
          <p:nvPr>
            <p:ph type="body" sz="quarter" idx="14"/>
          </p:nvPr>
        </p:nvSpPr>
        <p:spPr>
          <a:xfrm>
            <a:off x="3400127" y="8627039"/>
            <a:ext cx="8297925" cy="360822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r">
              <a:spcBef>
                <a:spcPts val="0"/>
              </a:spcBef>
              <a:buSzTx/>
              <a:buNone/>
              <a:defRPr sz="1800">
                <a:solidFill>
                  <a:srgbClr val="797979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Název prezentace lorem ipsum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5"/>
          </p:nvPr>
        </p:nvSpPr>
        <p:spPr>
          <a:xfrm>
            <a:off x="780770" y="2914649"/>
            <a:ext cx="11443259" cy="4545175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>
                <a:solidFill>
                  <a:srgbClr val="424242"/>
                </a:solidFill>
              </a:rPr>
              <a:t>Neutra celiac austin etsy, fashion axe kinfolk echo 	park selvage you probably haven't heard of them 	mustache</a:t>
            </a:r>
            <a:r>
              <a:t>.</a:t>
            </a:r>
          </a:p>
          <a:p>
            <a:pPr marL="0" indent="0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/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 startAt="2"/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Drinking vinegar iceland single-origin coffee,poke actually humblebrag meditation.</a:t>
            </a:r>
          </a:p>
          <a:p>
            <a:pPr marL="0" indent="0">
              <a:spcBef>
                <a:spcPts val="0"/>
              </a:spcBef>
              <a:buClr>
                <a:srgbClr val="000000"/>
              </a:buClr>
              <a:buSzTx/>
              <a:buNone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/>
          </a:p>
          <a:p>
            <a:pPr lvl="2">
              <a:spcBef>
                <a:spcPts val="0"/>
              </a:spcBef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Craft beer hell of salvia ramps</a:t>
            </a:r>
          </a:p>
          <a:p>
            <a:pPr lvl="2">
              <a:spcBef>
                <a:spcPts val="0"/>
              </a:spcBef>
              <a:defRPr sz="3400">
                <a:solidFill>
                  <a:srgbClr val="424242"/>
                </a:solidFill>
                <a:latin typeface="+mn-lt"/>
                <a:ea typeface="+mn-ea"/>
                <a:cs typeface="+mn-cs"/>
                <a:sym typeface="Arial"/>
              </a:defRPr>
            </a:pPr>
            <a:r>
              <a:t>Godard jianbing fam venmo deep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aver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logo-prede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958" y="769689"/>
            <a:ext cx="3175001" cy="774762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>
            <a:spLocks noGrp="1"/>
          </p:cNvSpPr>
          <p:nvPr>
            <p:ph type="body" sz="quarter" idx="13"/>
          </p:nvPr>
        </p:nvSpPr>
        <p:spPr>
          <a:xfrm>
            <a:off x="740179" y="3962164"/>
            <a:ext cx="11524442" cy="952972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Děkuji za pozornost.</a:t>
            </a:r>
          </a:p>
        </p:txBody>
      </p:sp>
      <p:grpSp>
        <p:nvGrpSpPr>
          <p:cNvPr id="93" name="Group 93"/>
          <p:cNvGrpSpPr/>
          <p:nvPr/>
        </p:nvGrpSpPr>
        <p:grpSpPr>
          <a:xfrm>
            <a:off x="774700" y="8308494"/>
            <a:ext cx="11695708" cy="679367"/>
            <a:chOff x="0" y="0"/>
            <a:chExt cx="11695707" cy="679365"/>
          </a:xfrm>
        </p:grpSpPr>
        <p:sp>
          <p:nvSpPr>
            <p:cNvPr id="87" name="Shape 87"/>
            <p:cNvSpPr/>
            <p:nvPr/>
          </p:nvSpPr>
          <p:spPr>
            <a:xfrm>
              <a:off x="7289800" y="0"/>
              <a:ext cx="4405908" cy="679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b">
              <a:spAutoFit/>
            </a:bodyPr>
            <a:lstStyle/>
            <a:p>
              <a:pPr algn="l">
                <a:lnSpc>
                  <a:spcPct val="120000"/>
                </a:lnSpc>
                <a:defRPr sz="18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r>
                <a:t>@tchk.cz			info@tchk.cz</a:t>
              </a:r>
            </a:p>
            <a:p>
              <a:pPr algn="l">
                <a:lnSpc>
                  <a:spcPct val="120000"/>
                </a:lnSpc>
                <a:defRPr sz="18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r>
                <a:rPr u="sng">
                  <a:hlinkClick r:id="rId4"/>
                </a:rPr>
                <a:t>www.tchk.cz</a:t>
              </a:r>
              <a:r>
                <a:t>		+420 495 077 111</a:t>
              </a:r>
            </a:p>
          </p:txBody>
        </p:sp>
        <p:sp>
          <p:nvSpPr>
            <p:cNvPr id="88" name="Shape 88"/>
            <p:cNvSpPr/>
            <p:nvPr/>
          </p:nvSpPr>
          <p:spPr>
            <a:xfrm>
              <a:off x="0" y="0"/>
              <a:ext cx="5627366" cy="679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b">
              <a:spAutoFit/>
            </a:bodyPr>
            <a:lstStyle/>
            <a:p>
              <a:pPr algn="l">
                <a:lnSpc>
                  <a:spcPct val="120000"/>
                </a:lnSpc>
                <a:defRPr sz="18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Arial"/>
                </a:defRPr>
              </a:pPr>
              <a:r>
                <a:t>TECHNOLOGICKÉ CENTRUM Hradec Králové, o.p.s.</a:t>
              </a:r>
              <a:br/>
              <a:r>
                <a:t>Piletická 486/16 - letiště, 503 41 Hradec Králové</a:t>
              </a:r>
            </a:p>
          </p:txBody>
        </p:sp>
        <p:pic>
          <p:nvPicPr>
            <p:cNvPr id="89" name="icon-FB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92032" y="15958"/>
              <a:ext cx="3048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0" name="icon-phone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74497" y="345662"/>
              <a:ext cx="3048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1" name="icon-mail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74497" y="15958"/>
              <a:ext cx="3048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2" name="icon-www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892032" y="345662"/>
              <a:ext cx="3048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21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-prede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9958" y="769689"/>
            <a:ext cx="3175001" cy="77476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11874363" y="8629650"/>
            <a:ext cx="368574" cy="360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body" idx="13"/>
          </p:nvPr>
        </p:nvSpPr>
        <p:spPr>
          <a:xfrm>
            <a:off x="550398" y="1727220"/>
            <a:ext cx="11524442" cy="324191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r>
              <a:rPr lang="cs-CZ" dirty="0"/>
              <a:t>IKAP II</a:t>
            </a:r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r>
              <a:rPr lang="cs-CZ" dirty="0"/>
              <a:t>Podnikání v praxi pro SŠ</a:t>
            </a:r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Registrační číslo projektu: CZ.02.3.68/0.0/0.0/19_078/0019192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pPr>
            <a:endParaRPr dirty="0"/>
          </a:p>
        </p:txBody>
      </p:sp>
      <p:sp>
        <p:nvSpPr>
          <p:cNvPr id="104" name="Shape 104"/>
          <p:cNvSpPr>
            <a:spLocks noGrp="1"/>
          </p:cNvSpPr>
          <p:nvPr>
            <p:ph type="body" idx="14"/>
          </p:nvPr>
        </p:nvSpPr>
        <p:spPr>
          <a:xfrm>
            <a:off x="779525" y="4337816"/>
            <a:ext cx="11445749" cy="62581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cs-CZ" dirty="0"/>
              <a:t>Ing. Ondřej </a:t>
            </a:r>
            <a:r>
              <a:rPr lang="cs-CZ" dirty="0" err="1"/>
              <a:t>Zezulák</a:t>
            </a:r>
            <a:endParaRPr dirty="0"/>
          </a:p>
        </p:txBody>
      </p:sp>
      <p:sp>
        <p:nvSpPr>
          <p:cNvPr id="105" name="Shape 105"/>
          <p:cNvSpPr>
            <a:spLocks noGrp="1"/>
          </p:cNvSpPr>
          <p:nvPr>
            <p:ph type="body" idx="15"/>
          </p:nvPr>
        </p:nvSpPr>
        <p:spPr>
          <a:xfrm>
            <a:off x="1087302" y="8617893"/>
            <a:ext cx="1218283" cy="518091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Datum </a:t>
            </a:r>
            <a:endParaRPr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B93AE7F-09B5-46C3-A0E5-79D6F6704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12" y="7898807"/>
            <a:ext cx="6480083" cy="143817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16"/>
          <p:cNvSpPr txBox="1">
            <a:spLocks/>
          </p:cNvSpPr>
          <p:nvPr/>
        </p:nvSpPr>
        <p:spPr>
          <a:xfrm>
            <a:off x="740179" y="571264"/>
            <a:ext cx="11524442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t">
            <a:sp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889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333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778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222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ctr" hangingPunct="1"/>
            <a:r>
              <a:rPr lang="cs-CZ" dirty="0"/>
              <a:t>Aktivity TC HK</a:t>
            </a:r>
          </a:p>
        </p:txBody>
      </p:sp>
      <p:sp>
        <p:nvSpPr>
          <p:cNvPr id="2" name="Obdélník 1"/>
          <p:cNvSpPr/>
          <p:nvPr/>
        </p:nvSpPr>
        <p:spPr>
          <a:xfrm>
            <a:off x="740179" y="1742303"/>
            <a:ext cx="11789572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vědeckotechnický park a podnikatelský inkubátor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podpora podnikání v Hradci Králové a KHK</a:t>
            </a:r>
          </a:p>
          <a:p>
            <a:pPr algn="l"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podpora podnikavosti na ZŠ, SŠ a VŠ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vzdělávací programy a kurzy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inovace, robotika, </a:t>
            </a:r>
            <a:r>
              <a:rPr lang="cs-CZ" sz="2500" dirty="0" err="1">
                <a:solidFill>
                  <a:srgbClr val="424242"/>
                </a:solidFill>
                <a:sym typeface="Arial"/>
              </a:rPr>
              <a:t>IoT</a:t>
            </a:r>
            <a:r>
              <a:rPr lang="cs-CZ" sz="2500" dirty="0">
                <a:solidFill>
                  <a:srgbClr val="424242"/>
                </a:solidFill>
                <a:sym typeface="Arial"/>
              </a:rPr>
              <a:t> a nové technologie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jediné Microsoft Innovation Center v ČR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500" dirty="0">
                <a:solidFill>
                  <a:srgbClr val="424242"/>
                </a:solidFill>
                <a:sym typeface="Arial"/>
              </a:rPr>
              <a:t>členství v řadě národních a nadnárodních organizací </a:t>
            </a: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  <a:p>
            <a:pPr marL="457200" indent="-457200" algn="l">
              <a:buClr>
                <a:srgbClr val="E2212F"/>
              </a:buClr>
              <a:buSzPct val="100000"/>
              <a:buFont typeface="Arial" panose="020B0604020202020204" pitchFamily="34" charset="0"/>
              <a:buChar char="•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500" dirty="0">
              <a:solidFill>
                <a:srgbClr val="424242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6679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11937931" y="8629650"/>
            <a:ext cx="241438" cy="36082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idx="13"/>
          </p:nvPr>
        </p:nvSpPr>
        <p:spPr>
          <a:xfrm>
            <a:off x="740179" y="571264"/>
            <a:ext cx="11524442" cy="102592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algn="ctr"/>
            <a:r>
              <a:rPr lang="cs-CZ" dirty="0"/>
              <a:t>Cíle kurzu</a:t>
            </a:r>
            <a:endParaRPr dirty="0"/>
          </a:p>
        </p:txBody>
      </p:sp>
      <p:sp>
        <p:nvSpPr>
          <p:cNvPr id="118" name="Shape 118"/>
          <p:cNvSpPr>
            <a:spLocks noGrp="1"/>
          </p:cNvSpPr>
          <p:nvPr>
            <p:ph type="body" idx="15"/>
          </p:nvPr>
        </p:nvSpPr>
        <p:spPr>
          <a:xfrm>
            <a:off x="780770" y="1854199"/>
            <a:ext cx="11443259" cy="63231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</a:rPr>
              <a:t>propojování vzdělávání s praxí, ověření si teoretických znalostí v praxi</a:t>
            </a: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900" dirty="0">
              <a:solidFill>
                <a:srgbClr val="424242"/>
              </a:solidFill>
            </a:endParaRP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</a:rPr>
              <a:t>seznámení s principy podnikání</a:t>
            </a: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900" dirty="0">
              <a:solidFill>
                <a:srgbClr val="424242"/>
              </a:solidFill>
            </a:endParaRP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</a:rPr>
              <a:t>podpora podnikavosti studentů</a:t>
            </a:r>
          </a:p>
          <a:p>
            <a:pPr marL="0" indent="0">
              <a:spcBef>
                <a:spcPts val="0"/>
              </a:spcBef>
              <a:buClr>
                <a:srgbClr val="E2212F"/>
              </a:buClr>
              <a:buSzPct val="100000"/>
              <a:buNone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900" dirty="0">
              <a:solidFill>
                <a:srgbClr val="424242"/>
              </a:solidFill>
            </a:endParaRP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  <a:latin typeface="+mn-lt"/>
                <a:ea typeface="+mn-ea"/>
                <a:cs typeface="+mn-cs"/>
              </a:rPr>
              <a:t>aktivní účast studentů na programu</a:t>
            </a:r>
          </a:p>
          <a:p>
            <a:pPr lvl="1"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  <a:latin typeface="+mn-lt"/>
                <a:ea typeface="+mn-ea"/>
                <a:cs typeface="+mn-cs"/>
              </a:rPr>
              <a:t>praktická cvičení</a:t>
            </a:r>
          </a:p>
          <a:p>
            <a:pPr lvl="1"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  <a:latin typeface="+mn-lt"/>
                <a:ea typeface="+mn-ea"/>
                <a:cs typeface="+mn-cs"/>
              </a:rPr>
              <a:t>závěrečná prezentace</a:t>
            </a:r>
          </a:p>
          <a:p>
            <a:pPr lvl="1"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900" dirty="0">
              <a:solidFill>
                <a:srgbClr val="424242"/>
              </a:solidFill>
              <a:sym typeface="Arial"/>
            </a:endParaRP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  <a:sym typeface="Arial"/>
              </a:rPr>
              <a:t>podpora týmové práce a kreativity</a:t>
            </a: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2900" dirty="0">
              <a:solidFill>
                <a:srgbClr val="424242"/>
              </a:solidFill>
              <a:sym typeface="Arial"/>
            </a:endParaRPr>
          </a:p>
          <a:p>
            <a:pPr>
              <a:spcBef>
                <a:spcPts val="0"/>
              </a:spcBef>
              <a:buClr>
                <a:srgbClr val="E2212F"/>
              </a:buClr>
              <a:buSzPct val="100000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2900" dirty="0">
                <a:solidFill>
                  <a:srgbClr val="424242"/>
                </a:solidFill>
                <a:sym typeface="Arial"/>
              </a:rPr>
              <a:t>výuka mentory a konzultanty s praxí v oboru </a:t>
            </a:r>
            <a:endParaRPr sz="2900" dirty="0">
              <a:solidFill>
                <a:srgbClr val="42424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xfrm>
            <a:off x="11937931" y="8629650"/>
            <a:ext cx="241438" cy="360822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idx="13"/>
          </p:nvPr>
        </p:nvSpPr>
        <p:spPr>
          <a:xfrm>
            <a:off x="740179" y="571264"/>
            <a:ext cx="11524442" cy="102592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60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 algn="ctr"/>
            <a:r>
              <a:rPr lang="cs-CZ" dirty="0"/>
              <a:t>Osnova kurzu</a:t>
            </a:r>
            <a:endParaRPr dirty="0"/>
          </a:p>
        </p:txBody>
      </p:sp>
      <p:sp>
        <p:nvSpPr>
          <p:cNvPr id="118" name="Shape 118"/>
          <p:cNvSpPr>
            <a:spLocks noGrp="1"/>
          </p:cNvSpPr>
          <p:nvPr>
            <p:ph type="body" idx="15"/>
          </p:nvPr>
        </p:nvSpPr>
        <p:spPr>
          <a:xfrm>
            <a:off x="780770" y="1758949"/>
            <a:ext cx="11443259" cy="6565900"/>
          </a:xfrm>
          <a:prstGeom prst="rect">
            <a:avLst/>
          </a:prstGeom>
        </p:spPr>
        <p:txBody>
          <a:bodyPr/>
          <a:lstStyle/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Úvodní lekce: motivace, úvod do podnikání, business idea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Business plán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Obchod a marketing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Podniková ekonomika a finanční plánování, získávání prostředků k podnikání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Praktický workshop zaměřený na komunikační dovednosti a efektivní prezentaci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r>
              <a:rPr lang="cs-CZ" sz="3000" dirty="0">
                <a:solidFill>
                  <a:srgbClr val="424242"/>
                </a:solidFill>
              </a:rPr>
              <a:t>Závěrečná prezentace – finále TC HK </a:t>
            </a:r>
          </a:p>
          <a:p>
            <a:pPr marL="635000" indent="-635000">
              <a:spcBef>
                <a:spcPts val="0"/>
              </a:spcBef>
              <a:buClr>
                <a:srgbClr val="E2212F"/>
              </a:buClr>
              <a:buSzPct val="100000"/>
              <a:buAutoNum type="arabicPeriod"/>
              <a:defRPr sz="3400">
                <a:latin typeface="+mn-lt"/>
                <a:ea typeface="+mn-ea"/>
                <a:cs typeface="+mn-cs"/>
                <a:sym typeface="Arial"/>
              </a:defRPr>
            </a:pPr>
            <a:endParaRPr lang="cs-CZ" sz="3000" dirty="0">
              <a:solidFill>
                <a:srgbClr val="424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605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body" idx="13"/>
          </p:nvPr>
        </p:nvSpPr>
        <p:spPr>
          <a:xfrm>
            <a:off x="740179" y="3962164"/>
            <a:ext cx="11524442" cy="1025922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Děkuj</a:t>
            </a:r>
            <a:r>
              <a:rPr lang="cs-CZ" dirty="0" err="1"/>
              <a:t>eme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pozornost</a:t>
            </a:r>
            <a:r>
              <a:rPr dirty="0"/>
              <a:t>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D24A15-176B-418B-BEF2-FC2646CBBD3E}"/>
              </a:ext>
            </a:extLst>
          </p:cNvPr>
          <p:cNvSpPr txBox="1"/>
          <p:nvPr/>
        </p:nvSpPr>
        <p:spPr>
          <a:xfrm>
            <a:off x="740179" y="8192075"/>
            <a:ext cx="6241002" cy="718145"/>
          </a:xfrm>
          <a:prstGeom prst="rect">
            <a:avLst/>
          </a:prstGeom>
          <a:solidFill>
            <a:srgbClr val="D12C2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Helvetica Light"/>
                <a:cs typeface="Helvetica Light"/>
                <a:sym typeface="Helvetica Light"/>
              </a:rPr>
              <a:t>TECHNOLOGICKÉ CENTRUM Hradec Králové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z. </a:t>
            </a:r>
            <a:r>
              <a:rPr lang="cs-CZ" sz="2000" dirty="0" err="1">
                <a:solidFill>
                  <a:schemeClr val="bg1"/>
                </a:solidFill>
                <a:latin typeface="+mn-lt"/>
              </a:rPr>
              <a:t>ú</a:t>
            </a:r>
            <a:r>
              <a:rPr kumimoji="0" lang="cs-CZ" sz="20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Helvetica Light"/>
                <a:cs typeface="Helvetica Light"/>
                <a:sym typeface="Helvetica Light"/>
              </a:rPr>
              <a:t>.</a:t>
            </a:r>
            <a:endParaRPr kumimoji="0" lang="cs-CZ" sz="2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ea typeface="Helvetica Light"/>
              <a:cs typeface="Helvetica Light"/>
              <a:sym typeface="Helvetica Light"/>
            </a:endParaRP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bg1"/>
                </a:solidFill>
                <a:latin typeface="+mn-lt"/>
              </a:rPr>
              <a:t>Piletická 486/19 – letiště, 503 41 Hradec Králové</a:t>
            </a:r>
            <a:endParaRPr kumimoji="0" lang="cs-CZ" sz="2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n-lt"/>
              <a:sym typeface="Helvetica Light"/>
            </a:endParaRP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176</Words>
  <Application>Microsoft Office PowerPoint</Application>
  <PresentationFormat>Vlastní</PresentationFormat>
  <Paragraphs>52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 Light</vt:lpstr>
      <vt:lpstr>Helvetica Neue</vt:lpstr>
      <vt:lpstr>Helvetica Neue Light</vt:lpstr>
      <vt:lpstr>White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Brindová Aneta</dc:creator>
  <cp:lastModifiedBy>Lenka Košková</cp:lastModifiedBy>
  <cp:revision>34</cp:revision>
  <cp:lastPrinted>2019-01-29T11:37:31Z</cp:lastPrinted>
  <dcterms:modified xsi:type="dcterms:W3CDTF">2021-03-17T09:10:34Z</dcterms:modified>
</cp:coreProperties>
</file>