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8" r:id="rId2"/>
    <p:sldId id="297" r:id="rId3"/>
    <p:sldId id="257" r:id="rId4"/>
    <p:sldId id="293" r:id="rId5"/>
    <p:sldId id="295" r:id="rId6"/>
    <p:sldId id="296" r:id="rId7"/>
    <p:sldId id="289" r:id="rId8"/>
    <p:sldId id="299" r:id="rId9"/>
    <p:sldId id="294" r:id="rId10"/>
    <p:sldId id="298" r:id="rId1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8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1C444-CFD8-4401-935F-6AAC80F897E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9882-1148-49FE-9C40-8F8F70B690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06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37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82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94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35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32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3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59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50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18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3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27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45C7-A742-49B8-8ABE-54057907CF2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E859-7734-46F8-A1B9-3F3515F83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0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novaplus.nova.cz/porad/noc-filmovych-nadeji/epizoda/27325-vyroci-rezie-ema-a-jonas-nietscheo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Pavel Trnka\Documents\DATA\DATA_13_14\_KYBERNA_13_14\VYUKA_14_15\_XX_13_14\PSR\uvodniBG05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8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31504" y="5415125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I-KAP KHK II                     P15</a:t>
            </a:r>
          </a:p>
          <a:p>
            <a:r>
              <a:rPr lang="cs-CZ" sz="2000" dirty="0"/>
              <a:t>Ing. Jan Lang</a:t>
            </a:r>
          </a:p>
        </p:txBody>
      </p:sp>
    </p:spTree>
    <p:extLst>
      <p:ext uri="{BB962C8B-B14F-4D97-AF65-F5344CB8AC3E}">
        <p14:creationId xmlns:p14="http://schemas.microsoft.com/office/powerpoint/2010/main" val="67646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63952" y="11663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Ing. Jan Lang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63952" y="42061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I-KAP KHK II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87488" y="1324816"/>
            <a:ext cx="83529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r>
              <a:rPr lang="cs-CZ" sz="2400" b="1" dirty="0"/>
              <a:t>Děkuji za pozornost</a:t>
            </a:r>
          </a:p>
          <a:p>
            <a:pPr marL="0" indent="0" algn="ctr">
              <a:buNone/>
            </a:pPr>
            <a:r>
              <a:rPr lang="cs-CZ" sz="2400" dirty="0"/>
              <a:t>Ing. Jan Lang</a:t>
            </a:r>
          </a:p>
          <a:p>
            <a:pPr marL="0" indent="0" algn="ctr">
              <a:buNone/>
            </a:pPr>
            <a:r>
              <a:rPr lang="cs-CZ" sz="2400" dirty="0" err="1"/>
              <a:t>lang.jan</a:t>
            </a:r>
            <a:r>
              <a:rPr lang="en-US" sz="2400" dirty="0"/>
              <a:t>@</a:t>
            </a:r>
            <a:r>
              <a:rPr lang="cs-CZ" sz="2400" dirty="0"/>
              <a:t>kyberna.cz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cs-CZ" altLang="cs-CZ" sz="2400" b="1" u="sng" dirty="0"/>
          </a:p>
          <a:p>
            <a:pPr marL="74295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74295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69875" lvl="1" indent="-269875"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6542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63952" y="11663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Ing. Jan Lang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63952" y="42061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I-KAP KHK II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69814" y="1340768"/>
            <a:ext cx="835863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altLang="cs-CZ" b="1" dirty="0"/>
              <a:t>Přehled aktivit naší školy v rámci I-KAP KHK II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endParaRPr lang="cs-CZ" altLang="cs-CZ" sz="1600" b="1" dirty="0"/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Prázdninové technické workshopy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Návštěvy škol – propagace nových technologií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Výuka na dálku pro hendikepované žáky ZŠ a SŠ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Exkurze žáků a studentů do firem a na výstavy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Šablony III</a:t>
            </a:r>
          </a:p>
          <a:p>
            <a:pPr marL="1028700"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Spolupráce s firmami</a:t>
            </a:r>
          </a:p>
          <a:p>
            <a:pPr marL="1028700"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Školní kariérový poradce</a:t>
            </a:r>
          </a:p>
          <a:p>
            <a:pPr marL="1028700"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Stáže pedagogů u zaměstnavatelů</a:t>
            </a:r>
          </a:p>
          <a:p>
            <a:pPr marL="1028700"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Doučování žáků ohrožených školním neúspěchem</a:t>
            </a:r>
          </a:p>
          <a:p>
            <a:pPr marL="1028700"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Tandemová výuka SŠ a VOŠ</a:t>
            </a:r>
          </a:p>
          <a:p>
            <a:pPr marL="1028700"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Zapojení odborníka z praxe do výuky na SŠ a VOŠ</a:t>
            </a:r>
          </a:p>
          <a:p>
            <a:pPr marL="1028700" lvl="1"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marL="285750" indent="-285750"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marL="285750" indent="-285750"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marL="285750" indent="-285750"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marL="285750" indent="-285750"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b="1" dirty="0"/>
          </a:p>
          <a:p>
            <a:pPr marL="285750" indent="-285750"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03644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63952" y="11663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Ing. Jan Lang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63952" y="42061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I-KAP KHK II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23593" y="1124745"/>
            <a:ext cx="7788275" cy="50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altLang="cs-CZ" sz="2400" b="1" u="sng" dirty="0"/>
              <a:t>Prázdninové technické workshopy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Konají se o prázdninách ve dvou týdnech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2. týden v červenci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3. týden v srpnu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Jsou určeny pro žáky ZŠ ve věku 12 – 15 let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Workshopy vedou učitelé školy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Pomáhají jim asistenti z řad žáků a absolventů školy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cs-CZ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3644901"/>
            <a:ext cx="4392488" cy="29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1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63952" y="11663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Ing. Jan Lang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63952" y="42061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I-KAP KHK II</a:t>
            </a:r>
          </a:p>
        </p:txBody>
      </p:sp>
      <p:sp>
        <p:nvSpPr>
          <p:cNvPr id="7" name="Content Placeholder 2">
            <a:hlinkClick r:id="rId2"/>
          </p:cNvPr>
          <p:cNvSpPr txBox="1">
            <a:spLocks/>
          </p:cNvSpPr>
          <p:nvPr/>
        </p:nvSpPr>
        <p:spPr bwMode="auto">
          <a:xfrm>
            <a:off x="2309875" y="1268761"/>
            <a:ext cx="7788275" cy="50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altLang="cs-CZ" sz="2000" b="1" u="sng" dirty="0"/>
              <a:t>Prázdninové technické workshopy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altLang="cs-CZ" sz="2000" b="1" u="sng" dirty="0"/>
          </a:p>
          <a:p>
            <a:pPr indent="-171450" eaLnBrk="1" hangingPunct="1">
              <a:lnSpc>
                <a:spcPct val="80000"/>
              </a:lnSpc>
              <a:defRPr/>
            </a:pPr>
            <a:r>
              <a:rPr lang="cs-CZ" sz="2000" dirty="0"/>
              <a:t>Dílna programování a robotiky</a:t>
            </a:r>
          </a:p>
          <a:p>
            <a:pPr indent="-171450" eaLnBrk="1" hangingPunct="1">
              <a:lnSpc>
                <a:spcPct val="80000"/>
              </a:lnSpc>
              <a:defRPr/>
            </a:pPr>
            <a:r>
              <a:rPr lang="cs-CZ" sz="2000" dirty="0"/>
              <a:t>Výtvarná a portrétní dílna</a:t>
            </a:r>
          </a:p>
          <a:p>
            <a:pPr indent="-171450" eaLnBrk="1" hangingPunct="1">
              <a:lnSpc>
                <a:spcPct val="80000"/>
              </a:lnSpc>
              <a:defRPr/>
            </a:pPr>
            <a:r>
              <a:rPr lang="cs-CZ" sz="2000" dirty="0"/>
              <a:t>Fotografická dílna</a:t>
            </a:r>
          </a:p>
          <a:p>
            <a:pPr indent="-171450" eaLnBrk="1" hangingPunct="1">
              <a:lnSpc>
                <a:spcPct val="80000"/>
              </a:lnSpc>
              <a:defRPr/>
            </a:pPr>
            <a:r>
              <a:rPr lang="cs-CZ" sz="2000" dirty="0"/>
              <a:t>Filmová dílna</a:t>
            </a:r>
          </a:p>
          <a:p>
            <a:pPr indent="-171450" eaLnBrk="1" hangingPunct="1">
              <a:lnSpc>
                <a:spcPct val="80000"/>
              </a:lnSpc>
              <a:defRPr/>
            </a:pPr>
            <a:r>
              <a:rPr lang="cs-CZ" sz="2000" dirty="0"/>
              <a:t>Dílna animovaného filmu</a:t>
            </a:r>
          </a:p>
          <a:p>
            <a:pPr indent="-171450" eaLnBrk="1" hangingPunct="1">
              <a:lnSpc>
                <a:spcPct val="80000"/>
              </a:lnSpc>
              <a:defRPr/>
            </a:pPr>
            <a:r>
              <a:rPr lang="cs-CZ" sz="2000" dirty="0"/>
              <a:t>Dílna herního vývoje</a:t>
            </a:r>
          </a:p>
          <a:p>
            <a:pPr indent="-171450" eaLnBrk="1" hangingPunct="1">
              <a:lnSpc>
                <a:spcPct val="80000"/>
              </a:lnSpc>
              <a:defRPr/>
            </a:pPr>
            <a:r>
              <a:rPr lang="cs-CZ" sz="2000" dirty="0"/>
              <a:t>Dílna počítačové grafiky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939346"/>
            <a:ext cx="3822258" cy="2150020"/>
          </a:xfrm>
          <a:prstGeom prst="rect">
            <a:avLst/>
          </a:prstGeom>
        </p:spPr>
      </p:pic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605469"/>
            <a:ext cx="3744838" cy="21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8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63952" y="11663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Ing. Jan Lang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63952" y="42061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I-KAP KHK II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27548" y="1196752"/>
            <a:ext cx="835292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altLang="cs-CZ" sz="2400" b="1" u="sng" dirty="0"/>
              <a:t>Návštěvy škol</a:t>
            </a:r>
          </a:p>
          <a:p>
            <a:pPr marL="269875" lvl="1" indent="-269875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cs-CZ" altLang="cs-CZ" sz="2000" dirty="0"/>
          </a:p>
          <a:p>
            <a:pPr marL="269875" lvl="1" indent="-269875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2000" dirty="0"/>
              <a:t>Cílem je propagovat polytechnické vzdělávání na ZŠ  i SŠ, propagovat novinky v technice a čtenářskou gramotnost</a:t>
            </a:r>
          </a:p>
          <a:p>
            <a:pPr marL="269875" lvl="1" indent="-269875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2000" dirty="0"/>
              <a:t>Učitele vyzvat k návštěvám odborných seminářů (i šablony)</a:t>
            </a:r>
          </a:p>
          <a:p>
            <a:pPr marL="269875" lvl="1" indent="-269875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2000" dirty="0"/>
              <a:t>Prezentovat naši školu, zvát žáky na technické workshopy </a:t>
            </a:r>
          </a:p>
          <a:p>
            <a:pPr marL="269875" lvl="1" indent="-269875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2000" dirty="0"/>
              <a:t>Cílem je v rámci projektu </a:t>
            </a:r>
            <a:r>
              <a:rPr lang="cs-CZ" altLang="cs-CZ" sz="2000" dirty="0" smtClean="0"/>
              <a:t>navštívit </a:t>
            </a:r>
            <a:r>
              <a:rPr lang="cs-CZ" altLang="cs-CZ" sz="2000" dirty="0"/>
              <a:t>50 škol</a:t>
            </a:r>
          </a:p>
          <a:p>
            <a:pPr marL="269875" lvl="1" indent="-269875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cs-CZ" altLang="cs-CZ" sz="2000" dirty="0"/>
          </a:p>
          <a:p>
            <a:pPr marL="0" lvl="1" indent="0" eaLnBrk="1" hangingPunct="1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cs-CZ" alt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3243" y="4363720"/>
            <a:ext cx="2865973" cy="161211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747478"/>
            <a:ext cx="5076056" cy="28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4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63952" y="11663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Ing. Jan Lang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63952" y="42061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I-KAP KHK II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35560" y="1268760"/>
            <a:ext cx="835292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altLang="cs-CZ" sz="2400" b="1" u="sng" dirty="0"/>
              <a:t>Návštěvy škol</a:t>
            </a:r>
          </a:p>
          <a:p>
            <a:pPr marL="0" lvl="1" indent="0" eaLnBrk="1" hangingPunct="1">
              <a:lnSpc>
                <a:spcPct val="80000"/>
              </a:lnSpc>
              <a:buNone/>
              <a:defRPr/>
            </a:pPr>
            <a:endParaRPr lang="cs-CZ" altLang="cs-CZ" sz="2000" dirty="0"/>
          </a:p>
          <a:p>
            <a:pPr marL="269875" lvl="1" indent="-269875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2000" dirty="0"/>
              <a:t>Poznatky z návštěv v projektu I-KAP I:</a:t>
            </a:r>
          </a:p>
          <a:p>
            <a:pPr marL="669925" lvl="2" indent="-269875" eaLnBrk="1" hangingPunct="1">
              <a:lnSpc>
                <a:spcPct val="80000"/>
              </a:lnSpc>
              <a:defRPr/>
            </a:pPr>
            <a:r>
              <a:rPr lang="cs-CZ" altLang="cs-CZ" sz="1600" dirty="0"/>
              <a:t>ZŠ nemají dostatek vybavení</a:t>
            </a:r>
          </a:p>
          <a:p>
            <a:pPr marL="669925" lvl="2" indent="-269875" eaLnBrk="1" hangingPunct="1">
              <a:lnSpc>
                <a:spcPct val="80000"/>
              </a:lnSpc>
              <a:defRPr/>
            </a:pPr>
            <a:r>
              <a:rPr lang="cs-CZ" altLang="cs-CZ" sz="1600" dirty="0"/>
              <a:t>Vybavení záleží na přítomnosti učitele nadšence pro technologie a velikosti školy</a:t>
            </a:r>
          </a:p>
          <a:p>
            <a:pPr marL="669925" lvl="2" indent="-269875" eaLnBrk="1" hangingPunct="1">
              <a:lnSpc>
                <a:spcPct val="80000"/>
              </a:lnSpc>
              <a:defRPr/>
            </a:pPr>
            <a:r>
              <a:rPr lang="cs-CZ" altLang="cs-CZ" sz="1600" dirty="0"/>
              <a:t>Každá škola má jiné požadavky na délku a průběh návštěvy</a:t>
            </a:r>
          </a:p>
          <a:p>
            <a:pPr marL="669925" lvl="2" indent="-269875" eaLnBrk="1" hangingPunct="1">
              <a:lnSpc>
                <a:spcPct val="80000"/>
              </a:lnSpc>
              <a:defRPr/>
            </a:pPr>
            <a:r>
              <a:rPr lang="cs-CZ" altLang="cs-CZ" sz="1600" dirty="0"/>
              <a:t>Zájem o novinky má cca 1/3 žáků</a:t>
            </a:r>
          </a:p>
          <a:p>
            <a:pPr marL="669925" lvl="2" indent="-269875" eaLnBrk="1" hangingPunct="1">
              <a:lnSpc>
                <a:spcPct val="80000"/>
              </a:lnSpc>
              <a:defRPr/>
            </a:pPr>
            <a:r>
              <a:rPr lang="cs-CZ" altLang="cs-CZ" sz="1600" dirty="0"/>
              <a:t>Převoz zařízení je náročný na bezporuchovost zařízení – návštěvy u nás ve škole</a:t>
            </a:r>
          </a:p>
          <a:p>
            <a:pPr marL="669925" lvl="2" indent="-269875" eaLnBrk="1" hangingPunct="1">
              <a:lnSpc>
                <a:spcPct val="80000"/>
              </a:lnSpc>
              <a:defRPr/>
            </a:pPr>
            <a:r>
              <a:rPr lang="cs-CZ" altLang="cs-CZ" sz="1600" dirty="0"/>
              <a:t>Složitá administrativa v tomto projektu snad bude jednodušší</a:t>
            </a:r>
          </a:p>
          <a:p>
            <a:pPr marL="669925" lvl="2" indent="-269875" eaLnBrk="1" hangingPunct="1">
              <a:lnSpc>
                <a:spcPct val="80000"/>
              </a:lnSpc>
              <a:defRPr/>
            </a:pPr>
            <a:r>
              <a:rPr lang="cs-CZ" altLang="cs-CZ" sz="1600" dirty="0"/>
              <a:t>Problematika GDPR</a:t>
            </a:r>
          </a:p>
          <a:p>
            <a:pPr marL="269875" lvl="1" indent="-269875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cs-CZ" altLang="cs-CZ" sz="1600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cs-CZ" alt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3933057"/>
            <a:ext cx="4644008" cy="26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4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63952" y="11663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Ing. Jan Lang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63952" y="42061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I-KAP KHK II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75520" y="1340768"/>
            <a:ext cx="7782569" cy="509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altLang="cs-CZ" sz="2400" b="1" u="sng" dirty="0"/>
              <a:t>Výuka na dálku pro hendikepované žáky ZŠ a SŠ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Zaměřeno na podporu žáků:</a:t>
            </a:r>
          </a:p>
          <a:p>
            <a:pPr marL="1028700"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kteří se nemohou účastnit </a:t>
            </a:r>
            <a:r>
              <a:rPr lang="cs-CZ" altLang="cs-CZ" sz="1600" dirty="0" smtClean="0"/>
              <a:t>prezenčně </a:t>
            </a:r>
            <a:r>
              <a:rPr lang="cs-CZ" altLang="cs-CZ" sz="1600" dirty="0"/>
              <a:t>výuky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Určeno </a:t>
            </a:r>
            <a:r>
              <a:rPr lang="cs-CZ" altLang="cs-CZ" sz="2000" dirty="0"/>
              <a:t>pro žáky ZŠ i SŠ (i naše žáky)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Zajištěna výuka hlavních předmětů</a:t>
            </a:r>
          </a:p>
          <a:p>
            <a:pPr marL="1028700"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z RVP pro 2. stupeň ZŠ a SŠ</a:t>
            </a:r>
          </a:p>
          <a:p>
            <a:pPr marL="1028700"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český jazyk, anglický jazyk, matematika, fyzika…</a:t>
            </a:r>
          </a:p>
          <a:p>
            <a:pPr marL="1028700"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snaha zapojit i odborné předměty: PRG, PSI, DVK</a:t>
            </a:r>
            <a:r>
              <a:rPr lang="cs-CZ" altLang="cs-CZ" sz="1600" dirty="0" smtClean="0"/>
              <a:t>…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Nemáme ještě naplněn celý tým realizátorů</a:t>
            </a:r>
            <a:endParaRPr lang="cs-CZ" altLang="cs-CZ" sz="2400" dirty="0"/>
          </a:p>
          <a:p>
            <a:pPr marL="285750" indent="-285750"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marL="285750" indent="-285750"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b="1" dirty="0"/>
          </a:p>
          <a:p>
            <a:pPr marL="285750" indent="-285750"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02035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63952" y="11663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Ing. Jan Lang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63952" y="42061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I-KAP KHK II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69814" y="1340768"/>
            <a:ext cx="77882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altLang="cs-CZ" sz="2400" b="1" u="sng" dirty="0"/>
              <a:t>Exkurze žáků a studentů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Odborné veletrhy (AMPER, Veletrh vědy…)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Firmy v oblasti IT (</a:t>
            </a:r>
            <a:r>
              <a:rPr lang="cs-CZ" altLang="cs-CZ" sz="2000" dirty="0" err="1"/>
              <a:t>Foxcon</a:t>
            </a:r>
            <a:r>
              <a:rPr lang="cs-CZ" altLang="cs-CZ" sz="2000" dirty="0"/>
              <a:t> Pardubice a Kutná Hora)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Firmy v oblasti automatizace (</a:t>
            </a:r>
            <a:r>
              <a:rPr lang="cs-CZ" altLang="cs-CZ" sz="2000" dirty="0" err="1"/>
              <a:t>Farmet</a:t>
            </a:r>
            <a:r>
              <a:rPr lang="cs-CZ" altLang="cs-CZ" sz="2000" dirty="0"/>
              <a:t>, OEZ…)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Firmy s moderními technologiemi (</a:t>
            </a:r>
            <a:r>
              <a:rPr lang="cs-CZ" altLang="cs-CZ" sz="2000" dirty="0" err="1"/>
              <a:t>Kasper</a:t>
            </a:r>
            <a:r>
              <a:rPr lang="cs-CZ" altLang="cs-CZ" sz="2000" dirty="0"/>
              <a:t>, Atlas…)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Škoda Auto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Jaderné elektrárny (Temelín, Dukovany, Řež)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Přečerpávací elektrárny (Dlouhé Stráně, Dalešice…)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r>
              <a:rPr lang="cs-CZ" altLang="cs-CZ" sz="2000" dirty="0"/>
              <a:t>Exkurze do Národního divadla a galerií v ČR </a:t>
            </a:r>
          </a:p>
          <a:p>
            <a:pPr marL="285750" indent="-285750"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marL="285750" indent="-285750"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marL="285750" indent="-285750"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b="1" dirty="0"/>
          </a:p>
          <a:p>
            <a:pPr marL="285750" indent="-285750"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09786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63952" y="11663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Ing. Jan Lang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63952" y="42061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I-KAP KHK II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87488" y="1324816"/>
            <a:ext cx="83529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altLang="cs-CZ" sz="2400" b="1" u="sng" dirty="0"/>
              <a:t>Šablony III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cs-CZ" altLang="cs-CZ" sz="2400" b="1" u="sng" dirty="0"/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Zapojení odborníka z praxe do výuky na SŠ / VOŠ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Tandemová výuka SŠ / VOŠ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Doučování žáků SŠ ohrožených školním neúspěchem 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Stáže pedagogů SŠ / VOŠ u zaměstnavatelů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Personální podpora – Koordinátor spolupráce školy a zaměstnavatele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cs-CZ" altLang="cs-CZ" sz="2000" dirty="0"/>
              <a:t>Personální podpora – Školní kariérový poradce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cs-CZ" altLang="cs-CZ" sz="2400" b="1" u="sng" dirty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cs-CZ" altLang="cs-CZ" sz="2400" b="1" u="sng" dirty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cs-CZ" altLang="cs-CZ" sz="2400" b="1" u="sng" dirty="0"/>
          </a:p>
          <a:p>
            <a:pPr marL="74295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74295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69875" lvl="1" indent="-269875"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871504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512</Words>
  <Application>Microsoft Office PowerPoint</Application>
  <PresentationFormat>Širokoúhlá obrazovka</PresentationFormat>
  <Paragraphs>118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Trnka</dc:creator>
  <cp:lastModifiedBy>Jan Lang</cp:lastModifiedBy>
  <cp:revision>84</cp:revision>
  <cp:lastPrinted>2017-10-11T05:27:54Z</cp:lastPrinted>
  <dcterms:created xsi:type="dcterms:W3CDTF">2016-10-13T08:13:20Z</dcterms:created>
  <dcterms:modified xsi:type="dcterms:W3CDTF">2021-03-16T14:59:32Z</dcterms:modified>
</cp:coreProperties>
</file>