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8"/>
  </p:notesMasterIdLst>
  <p:handoutMasterIdLst>
    <p:handoutMasterId r:id="rId19"/>
  </p:handoutMasterIdLst>
  <p:sldIdLst>
    <p:sldId id="259" r:id="rId5"/>
    <p:sldId id="260" r:id="rId6"/>
    <p:sldId id="261" r:id="rId7"/>
    <p:sldId id="268" r:id="rId8"/>
    <p:sldId id="267" r:id="rId9"/>
    <p:sldId id="262" r:id="rId10"/>
    <p:sldId id="269" r:id="rId11"/>
    <p:sldId id="263" r:id="rId12"/>
    <p:sldId id="264" r:id="rId13"/>
    <p:sldId id="270" r:id="rId14"/>
    <p:sldId id="265" r:id="rId15"/>
    <p:sldId id="266" r:id="rId16"/>
    <p:sldId id="271" r:id="rId17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85" d="100"/>
          <a:sy n="85" d="100"/>
        </p:scale>
        <p:origin x="2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0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DD93B04-B07E-4ACA-B36B-4C4C008A09AF}" type="datetime1">
              <a:rPr lang="cs-CZ" smtClean="0"/>
              <a:t>11.03.2021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C1DF39D-8C1A-4718-A126-5A73DC3ED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16295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9A6DAEE-1CC0-4710-A2B5-729DE6598F50}" type="datetime1">
              <a:rPr lang="cs-CZ" noProof="0" smtClean="0"/>
              <a:t>11.03.2021</a:t>
            </a:fld>
            <a:endParaRPr lang="cs-CZ" noProof="0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 smtClean="0"/>
              <a:t>Kliknutím můžete upravit styl předlohy textů.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0DDF2AA-7281-44A6-AED2-5896CA503D69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801883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0DDF2AA-7281-44A6-AED2-5896CA503D69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8966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89E8873-9976-4F18-ADED-C288D262575C}" type="datetime1">
              <a:rPr lang="cs-CZ" noProof="0" smtClean="0"/>
              <a:t>11.03.2021</a:t>
            </a:fld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 smtClean="0"/>
              <a:t>Přidejte zápatí.</a:t>
            </a:r>
            <a:endParaRPr lang="cs-CZ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05061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B74FE5D-E6AB-45EC-AF9F-3C71E3E2E923}" type="datetime1">
              <a:rPr lang="cs-CZ" noProof="0" smtClean="0"/>
              <a:t>11.03.2021</a:t>
            </a:fld>
            <a:endParaRPr lang="cs-CZ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 smtClean="0"/>
              <a:t>Přidejte zápatí.</a:t>
            </a:r>
            <a:endParaRPr lang="cs-CZ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0916245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B74FE5D-E6AB-45EC-AF9F-3C71E3E2E923}" type="datetime1">
              <a:rPr lang="cs-CZ" noProof="0" smtClean="0"/>
              <a:t>11.03.2021</a:t>
            </a:fld>
            <a:endParaRPr lang="cs-CZ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 smtClean="0"/>
              <a:t>Přidejte zápatí.</a:t>
            </a:r>
            <a:endParaRPr lang="cs-CZ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88022426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B74FE5D-E6AB-45EC-AF9F-3C71E3E2E923}" type="datetime1">
              <a:rPr lang="cs-CZ" noProof="0" smtClean="0"/>
              <a:t>11.03.2021</a:t>
            </a:fld>
            <a:endParaRPr lang="cs-CZ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 smtClean="0"/>
              <a:t>Přidejte zápatí.</a:t>
            </a:r>
            <a:endParaRPr lang="cs-CZ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707201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B74FE5D-E6AB-45EC-AF9F-3C71E3E2E923}" type="datetime1">
              <a:rPr lang="cs-CZ" noProof="0" smtClean="0"/>
              <a:t>11.03.2021</a:t>
            </a:fld>
            <a:endParaRPr lang="cs-CZ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 smtClean="0"/>
              <a:t>Přidejte zápatí.</a:t>
            </a:r>
            <a:endParaRPr lang="cs-CZ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62784742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B74FE5D-E6AB-45EC-AF9F-3C71E3E2E923}" type="datetime1">
              <a:rPr lang="cs-CZ" noProof="0" smtClean="0"/>
              <a:t>11.03.2021</a:t>
            </a:fld>
            <a:endParaRPr lang="cs-CZ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 smtClean="0"/>
              <a:t>Přidejte zápatí.</a:t>
            </a:r>
            <a:endParaRPr lang="cs-CZ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67366686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B74FE5D-E6AB-45EC-AF9F-3C71E3E2E923}" type="datetime1">
              <a:rPr lang="cs-CZ" noProof="0" smtClean="0"/>
              <a:t>11.03.2021</a:t>
            </a:fld>
            <a:endParaRPr lang="cs-CZ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 smtClean="0"/>
              <a:t>Přidejte zápatí.</a:t>
            </a:r>
            <a:endParaRPr lang="cs-CZ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41471670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82B1D03-3CE2-4DBF-B223-E9EBDEC54624}" type="datetime1">
              <a:rPr lang="cs-CZ" noProof="0" smtClean="0"/>
              <a:t>11.03.2021</a:t>
            </a:fld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 smtClean="0"/>
              <a:t>Přidejte zápatí.</a:t>
            </a:r>
            <a:endParaRPr lang="cs-CZ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4843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38BEA3F-C1DE-490B-A166-7B446D374BEB}" type="datetime1">
              <a:rPr lang="cs-CZ" noProof="0" smtClean="0"/>
              <a:t>11.03.2021</a:t>
            </a:fld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 smtClean="0"/>
              <a:t>Přidejte zápatí.</a:t>
            </a:r>
            <a:endParaRPr lang="cs-CZ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17896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B74FE5D-E6AB-45EC-AF9F-3C71E3E2E923}" type="datetime1">
              <a:rPr lang="cs-CZ" noProof="0" smtClean="0"/>
              <a:t>11.03.2021</a:t>
            </a:fld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 smtClean="0"/>
              <a:t>Přidejte zápatí.</a:t>
            </a:r>
            <a:endParaRPr lang="cs-CZ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01071352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B74FE5D-E6AB-45EC-AF9F-3C71E3E2E923}" type="datetime1">
              <a:rPr lang="cs-CZ" noProof="0" smtClean="0"/>
              <a:t>11.03.2021</a:t>
            </a:fld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 smtClean="0"/>
              <a:t>Přidejte zápatí.</a:t>
            </a:r>
            <a:endParaRPr lang="cs-CZ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94983560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B74FE5D-E6AB-45EC-AF9F-3C71E3E2E923}" type="datetime1">
              <a:rPr lang="cs-CZ" noProof="0" smtClean="0"/>
              <a:t>11.03.2021</a:t>
            </a:fld>
            <a:endParaRPr lang="cs-CZ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 smtClean="0"/>
              <a:t>Přidejte zápatí.</a:t>
            </a:r>
            <a:endParaRPr lang="cs-CZ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0827850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30B6E2C-60B3-477D-BA82-E626FA64568A}" type="datetime1">
              <a:rPr lang="cs-CZ" noProof="0" smtClean="0"/>
              <a:t>11.03.2021</a:t>
            </a:fld>
            <a:endParaRPr lang="cs-CZ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 smtClean="0"/>
              <a:t>Přidejte zápatí.</a:t>
            </a:r>
            <a:endParaRPr lang="cs-CZ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5718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B74FE5D-E6AB-45EC-AF9F-3C71E3E2E923}" type="datetime1">
              <a:rPr lang="cs-CZ" noProof="0" smtClean="0"/>
              <a:t>11.03.2021</a:t>
            </a:fld>
            <a:endParaRPr lang="cs-CZ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 smtClean="0"/>
              <a:t>Přidejte zápatí.</a:t>
            </a:r>
            <a:endParaRPr lang="cs-CZ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8160505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B74FE5D-E6AB-45EC-AF9F-3C71E3E2E923}" type="datetime1">
              <a:rPr lang="cs-CZ" noProof="0" smtClean="0"/>
              <a:t>11.03.2021</a:t>
            </a:fld>
            <a:endParaRPr lang="cs-CZ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 smtClean="0"/>
              <a:t>Přidejte zápatí.</a:t>
            </a:r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0898430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B446E2-BE49-4571-9D1D-4097C3C75DE6}" type="datetime1">
              <a:rPr lang="cs-CZ" noProof="0" smtClean="0"/>
              <a:t>11.03.2021</a:t>
            </a:fld>
            <a:endParaRPr lang="cs-CZ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 smtClean="0"/>
              <a:t>Přidejte zápatí.</a:t>
            </a:r>
            <a:endParaRPr lang="cs-CZ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9756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DEBDAC8-3EF7-4E35-B589-B1CA7BB6D132}" type="datetime1">
              <a:rPr lang="cs-CZ" noProof="0" smtClean="0"/>
              <a:t>11.03.2021</a:t>
            </a:fld>
            <a:endParaRPr lang="cs-CZ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 smtClean="0"/>
              <a:t>Přidejte zápatí.</a:t>
            </a:r>
            <a:endParaRPr lang="cs-CZ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3846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0B74FE5D-E6AB-45EC-AF9F-3C71E3E2E923}" type="datetime1">
              <a:rPr lang="cs-CZ" noProof="0" smtClean="0"/>
              <a:t>11.03.2021</a:t>
            </a:fld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 smtClean="0"/>
              <a:t>Přidejte zápatí.</a:t>
            </a:r>
            <a:endParaRPr lang="cs-CZ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401CF334-2D5C-4859-84A6-CA7E6E43FAEB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67537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44" userDrawn="1">
          <p15:clr>
            <a:srgbClr val="F26B43"/>
          </p15:clr>
        </p15:guide>
        <p15:guide id="4" pos="6960" userDrawn="1">
          <p15:clr>
            <a:srgbClr val="F26B43"/>
          </p15:clr>
        </p15:guide>
        <p15:guide id="5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648" y="2286000"/>
            <a:ext cx="11376212" cy="2617694"/>
          </a:xfrm>
        </p:spPr>
        <p:txBody>
          <a:bodyPr rtlCol="0">
            <a:normAutofit/>
          </a:bodyPr>
          <a:lstStyle/>
          <a:p>
            <a:r>
              <a:rPr lang="cs-CZ" dirty="0" smtClean="0"/>
              <a:t>Realizace projektu IKAP II a šablon III na SŠGS NP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51012" y="4903694"/>
            <a:ext cx="8689976" cy="1317812"/>
          </a:xfrm>
        </p:spPr>
        <p:txBody>
          <a:bodyPr rtlCol="0"/>
          <a:lstStyle/>
          <a:p>
            <a:r>
              <a:rPr lang="cs-CZ" dirty="0" smtClean="0"/>
              <a:t>Registrační číslo projektu: CZ.02.3.68/0.0/0.0/19_078/0019192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704" y="0"/>
            <a:ext cx="647700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12" y="737347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337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258"/>
            <a:ext cx="4150659" cy="31129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459" y="1126198"/>
            <a:ext cx="3509682" cy="467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124" y="-29134"/>
            <a:ext cx="4793876" cy="3195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" y="3423117"/>
            <a:ext cx="4248150" cy="31861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032" y="3465986"/>
            <a:ext cx="4651697" cy="31003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37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kariérové poradenství pro žáky školy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Školní </a:t>
            </a:r>
            <a:r>
              <a:rPr lang="cs-CZ" dirty="0"/>
              <a:t>kariérový poradce bude působit jako podpora žáků </a:t>
            </a:r>
            <a:r>
              <a:rPr lang="cs-CZ" dirty="0" smtClean="0"/>
              <a:t>při </a:t>
            </a:r>
            <a:r>
              <a:rPr lang="cs-CZ" dirty="0"/>
              <a:t>hledání budoucího zaměření vzdělávání a profesní </a:t>
            </a:r>
            <a:r>
              <a:rPr lang="cs-CZ" dirty="0" smtClean="0"/>
              <a:t>orientace</a:t>
            </a:r>
          </a:p>
          <a:p>
            <a:r>
              <a:rPr lang="cs-CZ" dirty="0" smtClean="0"/>
              <a:t>zaměří se jak na žáky směřující do dalšího vzdělávání, tak i na žáky </a:t>
            </a:r>
            <a:r>
              <a:rPr lang="cs-CZ" dirty="0"/>
              <a:t>s potřebou podpůrných </a:t>
            </a:r>
            <a:r>
              <a:rPr lang="cs-CZ" dirty="0" smtClean="0"/>
              <a:t>opatření </a:t>
            </a:r>
            <a:r>
              <a:rPr lang="cs-CZ" dirty="0"/>
              <a:t>a žáků ohrožených předčasným odchodem ze </a:t>
            </a:r>
            <a:r>
              <a:rPr lang="cs-CZ" dirty="0" smtClean="0"/>
              <a:t>vzdělávání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149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doučování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17176" y="2008094"/>
            <a:ext cx="10560424" cy="3783105"/>
          </a:xfrm>
        </p:spPr>
        <p:txBody>
          <a:bodyPr/>
          <a:lstStyle/>
          <a:p>
            <a:r>
              <a:rPr lang="cs-CZ" dirty="0" smtClean="0"/>
              <a:t>Cílem </a:t>
            </a:r>
            <a:r>
              <a:rPr lang="cs-CZ" dirty="0"/>
              <a:t>aktivity je podpořit žáky ohrožené školním neúspěchem prostřednictvím </a:t>
            </a:r>
            <a:r>
              <a:rPr lang="cs-CZ" dirty="0" smtClean="0"/>
              <a:t>doučování</a:t>
            </a:r>
          </a:p>
          <a:p>
            <a:r>
              <a:rPr lang="cs-CZ" dirty="0" smtClean="0"/>
              <a:t>zaměříme se také na žáky </a:t>
            </a:r>
            <a:r>
              <a:rPr lang="cs-CZ" dirty="0"/>
              <a:t>ze sociálně znevýhodněného a kulturně odlišného </a:t>
            </a:r>
            <a:r>
              <a:rPr lang="cs-CZ" dirty="0" smtClean="0"/>
              <a:t>prostředí</a:t>
            </a:r>
            <a:r>
              <a:rPr lang="cs-CZ" dirty="0"/>
              <a:t>	</a:t>
            </a:r>
            <a:endParaRPr lang="cs-CZ" dirty="0" smtClean="0"/>
          </a:p>
          <a:p>
            <a:r>
              <a:rPr lang="cs-CZ" dirty="0" smtClean="0"/>
              <a:t>doučování bude probíhat jak ve všeobecných předmětech, tak i </a:t>
            </a:r>
            <a:r>
              <a:rPr lang="cs-CZ" smtClean="0"/>
              <a:t>v odborných </a:t>
            </a:r>
            <a:r>
              <a:rPr lang="cs-CZ" dirty="0" smtClean="0"/>
              <a:t>předmětech včetně odborného výcviku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805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00634" y="1425388"/>
            <a:ext cx="10552085" cy="3980330"/>
          </a:xfrm>
        </p:spPr>
        <p:txBody>
          <a:bodyPr/>
          <a:lstStyle/>
          <a:p>
            <a:pPr algn="l"/>
            <a:r>
              <a:rPr lang="cs-CZ" dirty="0" smtClean="0"/>
              <a:t>děkuji za pozornost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22" y="875337"/>
            <a:ext cx="4348507" cy="46130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184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95130"/>
          </a:xfrm>
        </p:spPr>
        <p:txBody>
          <a:bodyPr/>
          <a:lstStyle/>
          <a:p>
            <a:r>
              <a:rPr lang="cs-CZ" dirty="0" smtClean="0"/>
              <a:t>Hlavní aktivity v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057835" y="1918447"/>
            <a:ext cx="9991165" cy="4207718"/>
          </a:xfrm>
        </p:spPr>
        <p:txBody>
          <a:bodyPr>
            <a:normAutofit/>
          </a:bodyPr>
          <a:lstStyle/>
          <a:p>
            <a:r>
              <a:rPr lang="cs-CZ" dirty="0" smtClean="0"/>
              <a:t>IKAP II</a:t>
            </a:r>
          </a:p>
          <a:p>
            <a:r>
              <a:rPr lang="cs-CZ" dirty="0" smtClean="0"/>
              <a:t>rozvoj dvou klíčových kompetencí </a:t>
            </a:r>
          </a:p>
          <a:p>
            <a:pPr lvl="1"/>
            <a:r>
              <a:rPr lang="cs-CZ" dirty="0" smtClean="0"/>
              <a:t>podpora polytechnického </a:t>
            </a:r>
            <a:r>
              <a:rPr lang="cs-CZ" dirty="0"/>
              <a:t>vzdělávání </a:t>
            </a:r>
            <a:endParaRPr lang="cs-CZ" dirty="0" smtClean="0"/>
          </a:p>
          <a:p>
            <a:pPr lvl="1"/>
            <a:r>
              <a:rPr lang="cs-CZ" dirty="0" smtClean="0"/>
              <a:t>rozvoj </a:t>
            </a:r>
            <a:r>
              <a:rPr lang="cs-CZ" dirty="0"/>
              <a:t>digitálních </a:t>
            </a:r>
            <a:r>
              <a:rPr lang="cs-CZ" dirty="0" smtClean="0"/>
              <a:t>kompetencí</a:t>
            </a:r>
            <a:endParaRPr lang="cs-CZ" dirty="0"/>
          </a:p>
          <a:p>
            <a:r>
              <a:rPr lang="cs-CZ" dirty="0" smtClean="0"/>
              <a:t>Šablony III</a:t>
            </a:r>
          </a:p>
          <a:p>
            <a:pPr lvl="1"/>
            <a:r>
              <a:rPr lang="cs-CZ" dirty="0" smtClean="0"/>
              <a:t>koordinace spolupráce se zaměstnavateli</a:t>
            </a:r>
          </a:p>
          <a:p>
            <a:pPr lvl="1"/>
            <a:r>
              <a:rPr lang="cs-CZ" dirty="0" smtClean="0"/>
              <a:t>zapojení odborníka do výuky</a:t>
            </a:r>
          </a:p>
          <a:p>
            <a:pPr lvl="1"/>
            <a:r>
              <a:rPr lang="cs-CZ" dirty="0" smtClean="0"/>
              <a:t>kariérové poradenství pro žáky školy</a:t>
            </a:r>
          </a:p>
          <a:p>
            <a:pPr lvl="1"/>
            <a:r>
              <a:rPr lang="cs-CZ" dirty="0" smtClean="0"/>
              <a:t>doučování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12" y="1613648"/>
            <a:ext cx="2975161" cy="3966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953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152399"/>
            <a:ext cx="10364451" cy="1335741"/>
          </a:xfrm>
        </p:spPr>
        <p:txBody>
          <a:bodyPr/>
          <a:lstStyle/>
          <a:p>
            <a:r>
              <a:rPr lang="cs-CZ" dirty="0"/>
              <a:t>podpora polytechnického vzdělávání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72353" y="1335741"/>
            <a:ext cx="10910047" cy="5289177"/>
          </a:xfrm>
        </p:spPr>
        <p:txBody>
          <a:bodyPr>
            <a:normAutofit/>
          </a:bodyPr>
          <a:lstStyle/>
          <a:p>
            <a:r>
              <a:rPr lang="cs-CZ" dirty="0"/>
              <a:t>Cílem aktivity </a:t>
            </a:r>
            <a:r>
              <a:rPr lang="cs-CZ" dirty="0" smtClean="0"/>
              <a:t>je </a:t>
            </a:r>
            <a:r>
              <a:rPr lang="cs-CZ" dirty="0"/>
              <a:t>prohloubit spolupráci pedagogů ZŠ a </a:t>
            </a:r>
            <a:r>
              <a:rPr lang="cs-CZ" dirty="0" smtClean="0"/>
              <a:t>SŠ</a:t>
            </a:r>
          </a:p>
          <a:p>
            <a:r>
              <a:rPr lang="cs-CZ" dirty="0" smtClean="0"/>
              <a:t>bude </a:t>
            </a:r>
            <a:r>
              <a:rPr lang="cs-CZ" dirty="0"/>
              <a:t>zrealizováno 26 kroužků pro žáky ZŠ </a:t>
            </a:r>
            <a:r>
              <a:rPr lang="cs-CZ" dirty="0" smtClean="0"/>
              <a:t>v oborech</a:t>
            </a:r>
          </a:p>
          <a:p>
            <a:pPr lvl="1"/>
            <a:r>
              <a:rPr lang="cs-CZ" dirty="0" smtClean="0"/>
              <a:t>kuchař</a:t>
            </a:r>
          </a:p>
          <a:p>
            <a:pPr lvl="1"/>
            <a:r>
              <a:rPr lang="cs-CZ" dirty="0" smtClean="0"/>
              <a:t>cukrář</a:t>
            </a:r>
          </a:p>
          <a:p>
            <a:pPr lvl="1"/>
            <a:r>
              <a:rPr lang="cs-CZ" dirty="0" smtClean="0"/>
              <a:t>truhlář</a:t>
            </a:r>
          </a:p>
          <a:p>
            <a:pPr lvl="1"/>
            <a:r>
              <a:rPr lang="cs-CZ" dirty="0" smtClean="0"/>
              <a:t>krejčí</a:t>
            </a:r>
          </a:p>
          <a:p>
            <a:pPr lvl="1"/>
            <a:r>
              <a:rPr lang="cs-CZ" dirty="0" smtClean="0"/>
              <a:t>pekař</a:t>
            </a:r>
          </a:p>
          <a:p>
            <a:endParaRPr lang="cs-CZ" dirty="0" smtClean="0"/>
          </a:p>
          <a:p>
            <a:r>
              <a:rPr lang="cs-CZ" dirty="0" smtClean="0"/>
              <a:t>žáci ZŠ se seznámí </a:t>
            </a:r>
            <a:r>
              <a:rPr lang="cs-CZ" dirty="0"/>
              <a:t>se základy jednotlivých </a:t>
            </a:r>
            <a:r>
              <a:rPr lang="cs-CZ" dirty="0" smtClean="0"/>
              <a:t>řemesel</a:t>
            </a:r>
          </a:p>
          <a:p>
            <a:r>
              <a:rPr lang="cs-CZ" dirty="0" smtClean="0"/>
              <a:t>zaměří se také </a:t>
            </a:r>
            <a:r>
              <a:rPr lang="cs-CZ" dirty="0"/>
              <a:t>na moderní trendy v jednotlivých oborech a jejich propojení s digitálními </a:t>
            </a:r>
            <a:r>
              <a:rPr lang="cs-CZ" dirty="0" smtClean="0"/>
              <a:t>technologiemi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4521" y="2843535"/>
            <a:ext cx="2277244" cy="17079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50442">
            <a:off x="9705392" y="3057810"/>
            <a:ext cx="1335741" cy="23986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674" y="1122183"/>
            <a:ext cx="1494788" cy="19930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612" y="2466155"/>
            <a:ext cx="1924569" cy="22193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484" y="2552598"/>
            <a:ext cx="1877571" cy="20464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575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156495"/>
          </a:xfrm>
        </p:spPr>
        <p:txBody>
          <a:bodyPr/>
          <a:lstStyle/>
          <a:p>
            <a:r>
              <a:rPr lang="cs-CZ" dirty="0"/>
              <a:t>podpora polytechnického vzdělávání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72353" y="1873624"/>
            <a:ext cx="10605247" cy="4401670"/>
          </a:xfrm>
        </p:spPr>
        <p:txBody>
          <a:bodyPr/>
          <a:lstStyle/>
          <a:p>
            <a:r>
              <a:rPr lang="cs-CZ" dirty="0"/>
              <a:t>pro děti MŠ </a:t>
            </a:r>
            <a:r>
              <a:rPr lang="cs-CZ" dirty="0" smtClean="0"/>
              <a:t>bude vytvořen cyklus </a:t>
            </a:r>
            <a:r>
              <a:rPr lang="cs-CZ" dirty="0"/>
              <a:t>projektových dní se zaměřením na základní poznání řemesel </a:t>
            </a:r>
            <a:endParaRPr lang="cs-CZ" dirty="0" smtClean="0"/>
          </a:p>
          <a:p>
            <a:pPr lvl="1"/>
            <a:r>
              <a:rPr lang="cs-CZ" dirty="0" smtClean="0"/>
              <a:t>kuchař</a:t>
            </a:r>
          </a:p>
          <a:p>
            <a:pPr lvl="1"/>
            <a:r>
              <a:rPr lang="cs-CZ" dirty="0" smtClean="0"/>
              <a:t>cukrář </a:t>
            </a:r>
          </a:p>
          <a:p>
            <a:pPr lvl="1"/>
            <a:r>
              <a:rPr lang="cs-CZ" dirty="0" smtClean="0"/>
              <a:t>pekař</a:t>
            </a:r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marL="457200" lvl="1" indent="0">
              <a:buNone/>
            </a:pPr>
            <a:endParaRPr lang="cs-CZ" dirty="0" smtClean="0"/>
          </a:p>
          <a:p>
            <a:r>
              <a:rPr lang="cs-CZ" dirty="0" smtClean="0"/>
              <a:t>Součástí </a:t>
            </a:r>
            <a:r>
              <a:rPr lang="cs-CZ" dirty="0"/>
              <a:t>aktivity bude práce s pracovními </a:t>
            </a:r>
            <a:r>
              <a:rPr lang="cs-CZ" dirty="0" smtClean="0"/>
              <a:t>listy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375" y="2413074"/>
            <a:ext cx="3101340" cy="24536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89" y="2587661"/>
            <a:ext cx="2805953" cy="21044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90" y="2658257"/>
            <a:ext cx="2324969" cy="19632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533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54" y="0"/>
            <a:ext cx="3778387" cy="50378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65" y="129840"/>
            <a:ext cx="3558988" cy="47453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101" y="2221953"/>
            <a:ext cx="3241712" cy="43222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980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 digitálních kompetencí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08212" y="1524000"/>
            <a:ext cx="10569388" cy="5029200"/>
          </a:xfrm>
        </p:spPr>
        <p:txBody>
          <a:bodyPr>
            <a:normAutofit/>
          </a:bodyPr>
          <a:lstStyle/>
          <a:p>
            <a:r>
              <a:rPr lang="cs-CZ" dirty="0" smtClean="0"/>
              <a:t>Aktivita je určena pro </a:t>
            </a:r>
            <a:r>
              <a:rPr lang="cs-CZ" dirty="0"/>
              <a:t>žáky 2. a 3. ročníku oboru truhlář, krejčí a hotelnictví </a:t>
            </a:r>
            <a:endParaRPr lang="cs-CZ" dirty="0" smtClean="0"/>
          </a:p>
          <a:p>
            <a:r>
              <a:rPr lang="cs-CZ" dirty="0"/>
              <a:t>budou mít možnost pracovat s reálnými programy a vybavením (CAD, CAD 3, 3D tiskárny)</a:t>
            </a:r>
          </a:p>
          <a:p>
            <a:r>
              <a:rPr lang="cs-CZ" dirty="0" smtClean="0"/>
              <a:t>dojde k výraznějšímu </a:t>
            </a:r>
            <a:r>
              <a:rPr lang="cs-CZ" dirty="0"/>
              <a:t>propojení teorie a </a:t>
            </a:r>
            <a:r>
              <a:rPr lang="cs-CZ" dirty="0" smtClean="0"/>
              <a:t>praxe</a:t>
            </a:r>
          </a:p>
          <a:p>
            <a:r>
              <a:rPr lang="cs-CZ" dirty="0" smtClean="0"/>
              <a:t>žáci budou podporováni ve </a:t>
            </a:r>
            <a:r>
              <a:rPr lang="cs-CZ" dirty="0"/>
              <a:t>vlastní </a:t>
            </a:r>
            <a:r>
              <a:rPr lang="cs-CZ" dirty="0" smtClean="0"/>
              <a:t>kreativitě -  </a:t>
            </a:r>
            <a:r>
              <a:rPr lang="cs-CZ" dirty="0"/>
              <a:t>budou realizovat vlastní žákovské projekty s využitím moderních ICT technologií </a:t>
            </a:r>
            <a:r>
              <a:rPr lang="cs-CZ" dirty="0" smtClean="0"/>
              <a:t>cílem je zvýšit odborné </a:t>
            </a:r>
            <a:r>
              <a:rPr lang="cs-CZ" dirty="0"/>
              <a:t>znalosti </a:t>
            </a:r>
            <a:r>
              <a:rPr lang="cs-CZ" dirty="0" smtClean="0"/>
              <a:t>žáků a i </a:t>
            </a:r>
            <a:r>
              <a:rPr lang="cs-CZ" dirty="0"/>
              <a:t>jejich </a:t>
            </a:r>
            <a:r>
              <a:rPr lang="cs-CZ" dirty="0" smtClean="0"/>
              <a:t>počítačovou gramotnost </a:t>
            </a:r>
            <a:endParaRPr lang="cs-CZ" dirty="0"/>
          </a:p>
          <a:p>
            <a:r>
              <a:rPr lang="cs-CZ" dirty="0" smtClean="0"/>
              <a:t>v </a:t>
            </a:r>
            <a:r>
              <a:rPr lang="cs-CZ" dirty="0"/>
              <a:t>oboru Hotelnictví se budou </a:t>
            </a:r>
            <a:r>
              <a:rPr lang="cs-CZ" dirty="0" smtClean="0"/>
              <a:t>žáci podrobněji seznamovat </a:t>
            </a:r>
            <a:r>
              <a:rPr lang="cs-CZ" dirty="0"/>
              <a:t>s programy, které zajišťují chod restaurací a </a:t>
            </a:r>
            <a:r>
              <a:rPr lang="cs-CZ" dirty="0" smtClean="0"/>
              <a:t>hotelů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718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293" y="266700"/>
            <a:ext cx="3810000" cy="571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54" y="1110051"/>
            <a:ext cx="5626516" cy="4028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566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koordinace spolupráce se zaměstnavateli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40659" y="1685366"/>
            <a:ext cx="10936941" cy="5172634"/>
          </a:xfrm>
        </p:spPr>
        <p:txBody>
          <a:bodyPr>
            <a:noAutofit/>
          </a:bodyPr>
          <a:lstStyle/>
          <a:p>
            <a:r>
              <a:rPr lang="cs-CZ" dirty="0" smtClean="0"/>
              <a:t>Koordinátor </a:t>
            </a:r>
            <a:r>
              <a:rPr lang="cs-CZ" dirty="0"/>
              <a:t>spolupráce školy a zaměstnavatele bude působit jako prostředník mezi školou a </a:t>
            </a:r>
            <a:r>
              <a:rPr lang="cs-CZ" dirty="0" smtClean="0"/>
              <a:t>zaměstnavateli</a:t>
            </a:r>
          </a:p>
          <a:p>
            <a:r>
              <a:rPr lang="cs-CZ" dirty="0" smtClean="0"/>
              <a:t>Budou probíhat tyto aktivity:</a:t>
            </a:r>
          </a:p>
          <a:p>
            <a:pPr lvl="1"/>
            <a:r>
              <a:rPr lang="cs-CZ" dirty="0" smtClean="0"/>
              <a:t>kulatý </a:t>
            </a:r>
            <a:r>
              <a:rPr lang="cs-CZ" dirty="0"/>
              <a:t>stůl pedagogů školy a možných budoucích zaměstnavatelů za účelem navázání spolupráce v oblasti realizace praktického </a:t>
            </a:r>
            <a:r>
              <a:rPr lang="cs-CZ" dirty="0" smtClean="0"/>
              <a:t>vyučování </a:t>
            </a:r>
            <a:endParaRPr lang="cs-CZ" dirty="0"/>
          </a:p>
          <a:p>
            <a:pPr lvl="1"/>
            <a:r>
              <a:rPr lang="cs-CZ" dirty="0" smtClean="0"/>
              <a:t>workshop </a:t>
            </a:r>
            <a:r>
              <a:rPr lang="cs-CZ" dirty="0"/>
              <a:t>o možnostech stáží pedagogických pracovníků/žáků školy u možných budoucích zaměstnavatelů </a:t>
            </a:r>
            <a:endParaRPr lang="cs-CZ" dirty="0" smtClean="0"/>
          </a:p>
          <a:p>
            <a:pPr lvl="1"/>
            <a:r>
              <a:rPr lang="cs-CZ" dirty="0" smtClean="0"/>
              <a:t>workshop </a:t>
            </a:r>
            <a:r>
              <a:rPr lang="cs-CZ" dirty="0"/>
              <a:t>k zapojení odborníků z praxe ve výuce odborných předmětů školy </a:t>
            </a:r>
            <a:endParaRPr lang="cs-CZ" dirty="0" smtClean="0"/>
          </a:p>
          <a:p>
            <a:pPr lvl="1"/>
            <a:r>
              <a:rPr lang="cs-CZ" dirty="0" smtClean="0"/>
              <a:t>workshop </a:t>
            </a:r>
            <a:r>
              <a:rPr lang="cs-CZ" dirty="0"/>
              <a:t>příkladů dobré praxe a zpětné vazby žáků z absolvovaného praktického vyučování </a:t>
            </a:r>
            <a:endParaRPr lang="cs-CZ" dirty="0" smtClean="0"/>
          </a:p>
          <a:p>
            <a:pPr lvl="1"/>
            <a:r>
              <a:rPr lang="cs-CZ" dirty="0" smtClean="0"/>
              <a:t>workshop </a:t>
            </a:r>
            <a:r>
              <a:rPr lang="cs-CZ" dirty="0"/>
              <a:t>za účelem získaní podnětů pro úpravu ŠVP za účasti pedagogů a zástupců </a:t>
            </a:r>
            <a:r>
              <a:rPr lang="cs-CZ" dirty="0" smtClean="0"/>
              <a:t>zaměstnavatelů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237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zapojení odborníka do výuky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1873624"/>
            <a:ext cx="10668001" cy="4778188"/>
          </a:xfrm>
        </p:spPr>
        <p:txBody>
          <a:bodyPr>
            <a:normAutofit/>
          </a:bodyPr>
          <a:lstStyle/>
          <a:p>
            <a:r>
              <a:rPr lang="cs-CZ" dirty="0" smtClean="0"/>
              <a:t> </a:t>
            </a:r>
            <a:r>
              <a:rPr lang="cs-CZ" dirty="0"/>
              <a:t>Cílem je prohloubit spolupráci </a:t>
            </a:r>
            <a:r>
              <a:rPr lang="cs-CZ" dirty="0" smtClean="0"/>
              <a:t>Pedagoga a </a:t>
            </a:r>
            <a:r>
              <a:rPr lang="cs-CZ" dirty="0"/>
              <a:t>odborníků z praxe v rámci </a:t>
            </a:r>
            <a:r>
              <a:rPr lang="cs-CZ" dirty="0" smtClean="0"/>
              <a:t>odborných předmětů</a:t>
            </a:r>
          </a:p>
          <a:p>
            <a:r>
              <a:rPr lang="cs-CZ" dirty="0" smtClean="0"/>
              <a:t>Díky </a:t>
            </a:r>
            <a:r>
              <a:rPr lang="cs-CZ" dirty="0"/>
              <a:t>spolupráci se zlepší kvalita výuky, která bude mít pozitivní vliv na výsledky </a:t>
            </a:r>
            <a:r>
              <a:rPr lang="cs-CZ" dirty="0" smtClean="0"/>
              <a:t>žáků</a:t>
            </a:r>
            <a:endParaRPr lang="cs-CZ" dirty="0"/>
          </a:p>
          <a:p>
            <a:r>
              <a:rPr lang="cs-CZ" dirty="0" smtClean="0"/>
              <a:t>Proběhnou tyto aktivity:</a:t>
            </a:r>
          </a:p>
          <a:p>
            <a:pPr lvl="1"/>
            <a:r>
              <a:rPr lang="cs-CZ" dirty="0" smtClean="0"/>
              <a:t>Barmanský kurz</a:t>
            </a:r>
          </a:p>
          <a:p>
            <a:pPr lvl="1"/>
            <a:r>
              <a:rPr lang="cs-CZ" dirty="0" smtClean="0"/>
              <a:t>Kurz vyřezávání ovoce a zeleniny</a:t>
            </a:r>
          </a:p>
          <a:p>
            <a:pPr lvl="1"/>
            <a:r>
              <a:rPr lang="cs-CZ" dirty="0" smtClean="0"/>
              <a:t>Kurz ošetřování a čepování piva</a:t>
            </a:r>
          </a:p>
          <a:p>
            <a:pPr lvl="1"/>
            <a:r>
              <a:rPr lang="cs-CZ" dirty="0" err="1" smtClean="0"/>
              <a:t>someliérský</a:t>
            </a:r>
            <a:r>
              <a:rPr lang="cs-CZ" dirty="0" smtClean="0"/>
              <a:t> kurz</a:t>
            </a:r>
            <a:r>
              <a:rPr lang="cs-CZ" dirty="0"/>
              <a:t>	</a:t>
            </a:r>
            <a:endParaRPr lang="cs-CZ" dirty="0" smtClean="0"/>
          </a:p>
          <a:p>
            <a:pPr lvl="1"/>
            <a:r>
              <a:rPr lang="cs-CZ" dirty="0" smtClean="0"/>
              <a:t>kurz malování na látky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352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Motiv Offic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91E7C4BA-6C5A-407B-9BF5-DF1D218341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18102D-697E-43AF-A26C-E3AD71941B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C00173-F37E-4050-8DE8-BC47ABAD65CD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  <ds:schemaRef ds:uri="40262f94-9f35-4ac3-9a90-690165a166b7"/>
    <ds:schemaRef ds:uri="http://purl.org/dc/elements/1.1/"/>
    <ds:schemaRef ds:uri="a4f35948-e619-41b3-aa29-22878b09cfd2"/>
    <ds:schemaRef ds:uri="http://schemas.openxmlformats.org/package/2006/metadata/core-properties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Kapka</Template>
  <TotalTime>103</TotalTime>
  <Words>424</Words>
  <Application>Microsoft Office PowerPoint</Application>
  <PresentationFormat>Širokoúhlá obrazovka</PresentationFormat>
  <Paragraphs>64</Paragraphs>
  <Slides>13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Palatino Linotype</vt:lpstr>
      <vt:lpstr>Tw Cen MT</vt:lpstr>
      <vt:lpstr>Kapka</vt:lpstr>
      <vt:lpstr>Realizace projektu IKAP II a šablon III na SŠGS NP </vt:lpstr>
      <vt:lpstr>Hlavní aktivity v projektu</vt:lpstr>
      <vt:lpstr>podpora polytechnického vzdělávání</vt:lpstr>
      <vt:lpstr>podpora polytechnického vzdělávání</vt:lpstr>
      <vt:lpstr>Prezentace aplikace PowerPoint</vt:lpstr>
      <vt:lpstr>rozvoj digitálních kompetencí </vt:lpstr>
      <vt:lpstr>Prezentace aplikace PowerPoint</vt:lpstr>
      <vt:lpstr>koordinace spolupráce se zaměstnavateli </vt:lpstr>
      <vt:lpstr>zapojení odborníka do výuky </vt:lpstr>
      <vt:lpstr>Prezentace aplikace PowerPoint</vt:lpstr>
      <vt:lpstr>kariérové poradenství pro žáky školy </vt:lpstr>
      <vt:lpstr>doučování </vt:lpstr>
      <vt:lpstr>děkuji za pozornost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Realizace projektu IKAP II a šablon III na SŠGS NP</dc:title>
  <dc:creator>Katka Jarošová</dc:creator>
  <cp:lastModifiedBy>Katka Jarošová</cp:lastModifiedBy>
  <cp:revision>15</cp:revision>
  <dcterms:created xsi:type="dcterms:W3CDTF">2021-03-11T14:52:30Z</dcterms:created>
  <dcterms:modified xsi:type="dcterms:W3CDTF">2021-03-11T16:35:52Z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74065400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