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74" r:id="rId3"/>
    <p:sldId id="275" r:id="rId4"/>
    <p:sldId id="276" r:id="rId5"/>
    <p:sldId id="293" r:id="rId6"/>
    <p:sldId id="296" r:id="rId7"/>
    <p:sldId id="277" r:id="rId8"/>
    <p:sldId id="278" r:id="rId9"/>
    <p:sldId id="280" r:id="rId10"/>
    <p:sldId id="283" r:id="rId11"/>
    <p:sldId id="282" r:id="rId12"/>
    <p:sldId id="281" r:id="rId13"/>
    <p:sldId id="285" r:id="rId14"/>
    <p:sldId id="284" r:id="rId15"/>
    <p:sldId id="286" r:id="rId16"/>
    <p:sldId id="288" r:id="rId17"/>
    <p:sldId id="291" r:id="rId18"/>
    <p:sldId id="287" r:id="rId19"/>
    <p:sldId id="290" r:id="rId20"/>
    <p:sldId id="294" r:id="rId21"/>
    <p:sldId id="289" r:id="rId22"/>
    <p:sldId id="292" r:id="rId23"/>
    <p:sldId id="279" r:id="rId2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59532-CFFB-4042-A7D0-5A2129E8C3EA}" type="datetimeFigureOut">
              <a:rPr lang="cs-CZ" smtClean="0"/>
              <a:t>12.03.2021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87DFD-9047-4CFA-9BE5-D21AD97493C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1502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59532-CFFB-4042-A7D0-5A2129E8C3EA}" type="datetimeFigureOut">
              <a:rPr lang="cs-CZ" smtClean="0"/>
              <a:t>12.03.2021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87DFD-9047-4CFA-9BE5-D21AD97493C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3750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59532-CFFB-4042-A7D0-5A2129E8C3EA}" type="datetimeFigureOut">
              <a:rPr lang="cs-CZ" smtClean="0"/>
              <a:t>12.03.2021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87DFD-9047-4CFA-9BE5-D21AD97493C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2520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59532-CFFB-4042-A7D0-5A2129E8C3EA}" type="datetimeFigureOut">
              <a:rPr lang="cs-CZ" smtClean="0"/>
              <a:t>12.03.2021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87DFD-9047-4CFA-9BE5-D21AD97493C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2424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59532-CFFB-4042-A7D0-5A2129E8C3EA}" type="datetimeFigureOut">
              <a:rPr lang="cs-CZ" smtClean="0"/>
              <a:t>12.03.2021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87DFD-9047-4CFA-9BE5-D21AD97493C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2358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59532-CFFB-4042-A7D0-5A2129E8C3EA}" type="datetimeFigureOut">
              <a:rPr lang="cs-CZ" smtClean="0"/>
              <a:t>12.03.2021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87DFD-9047-4CFA-9BE5-D21AD97493C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50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59532-CFFB-4042-A7D0-5A2129E8C3EA}" type="datetimeFigureOut">
              <a:rPr lang="cs-CZ" smtClean="0"/>
              <a:t>12.03.2021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87DFD-9047-4CFA-9BE5-D21AD97493C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4485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59532-CFFB-4042-A7D0-5A2129E8C3EA}" type="datetimeFigureOut">
              <a:rPr lang="cs-CZ" smtClean="0"/>
              <a:t>12.03.2021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87DFD-9047-4CFA-9BE5-D21AD97493C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4036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59532-CFFB-4042-A7D0-5A2129E8C3EA}" type="datetimeFigureOut">
              <a:rPr lang="cs-CZ" smtClean="0"/>
              <a:t>12.03.2021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87DFD-9047-4CFA-9BE5-D21AD97493C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1455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59532-CFFB-4042-A7D0-5A2129E8C3EA}" type="datetimeFigureOut">
              <a:rPr lang="cs-CZ" smtClean="0"/>
              <a:t>12.03.2021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87DFD-9047-4CFA-9BE5-D21AD97493C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1969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59532-CFFB-4042-A7D0-5A2129E8C3EA}" type="datetimeFigureOut">
              <a:rPr lang="cs-CZ" smtClean="0"/>
              <a:t>12.03.2021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87DFD-9047-4CFA-9BE5-D21AD97493C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3774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F59532-CFFB-4042-A7D0-5A2129E8C3EA}" type="datetimeFigureOut">
              <a:rPr lang="cs-CZ" smtClean="0"/>
              <a:t>12.03.2021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D87DFD-9047-4CFA-9BE5-D21AD97493C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2316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79150"/>
              </p:ext>
            </p:extLst>
          </p:nvPr>
        </p:nvGraphicFramePr>
        <p:xfrm>
          <a:off x="1691680" y="1340768"/>
          <a:ext cx="5748337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Acrobat Document" r:id="rId3" imgW="11344074" imgH="8019778" progId="AcroExch.Document.11">
                  <p:embed/>
                </p:oleObj>
              </mc:Choice>
              <mc:Fallback>
                <p:oleObj name="Acrobat Document" r:id="rId3" imgW="11344074" imgH="8019778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91680" y="1340768"/>
                        <a:ext cx="5748337" cy="406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793495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Zástupný symbol pro obsah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01"/>
          <a:stretch/>
        </p:blipFill>
        <p:spPr>
          <a:xfrm>
            <a:off x="0" y="3600"/>
            <a:ext cx="9144000" cy="5980128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2385225" y="1124744"/>
            <a:ext cx="49807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b="1" dirty="0"/>
              <a:t> P16 – partner pro zajištění aktivit programu  </a:t>
            </a:r>
          </a:p>
        </p:txBody>
      </p:sp>
      <p:sp>
        <p:nvSpPr>
          <p:cNvPr id="4" name="Obdélník 3"/>
          <p:cNvSpPr/>
          <p:nvPr/>
        </p:nvSpPr>
        <p:spPr>
          <a:xfrm>
            <a:off x="107504" y="1844824"/>
            <a:ext cx="26900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Ukázka práce v </a:t>
            </a:r>
            <a:r>
              <a:rPr lang="cs-CZ" dirty="0" err="1"/>
              <a:t>ArchiCADu</a:t>
            </a:r>
            <a:r>
              <a:rPr lang="cs-CZ" dirty="0"/>
              <a:t>,</a:t>
            </a:r>
          </a:p>
          <a:p>
            <a:r>
              <a:rPr lang="cs-CZ" dirty="0"/>
              <a:t>převedení pro 3D tisk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700808"/>
            <a:ext cx="3274594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0062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Zástupný symbol pro obsah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01"/>
          <a:stretch/>
        </p:blipFill>
        <p:spPr>
          <a:xfrm>
            <a:off x="0" y="3600"/>
            <a:ext cx="9144000" cy="5980128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2385225" y="1124744"/>
            <a:ext cx="49807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b="1" dirty="0"/>
              <a:t> P16 – partner pro zajištění aktivit programu  </a:t>
            </a: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57200" y="1855365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2400"/>
              <a:t>  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s-CZ" sz="2400"/>
              <a:t>     Budeme zajišťovat náplň KA 2 </a:t>
            </a:r>
          </a:p>
          <a:p>
            <a:r>
              <a:rPr lang="cs-CZ" sz="2400"/>
              <a:t>Učitele zapálené pro věc – naše škola jimi disponuje</a:t>
            </a:r>
          </a:p>
          <a:p>
            <a:r>
              <a:rPr lang="cs-CZ" sz="2400"/>
              <a:t>Návštěvnost dětí i před přijetím na naší školu</a:t>
            </a:r>
          </a:p>
          <a:p>
            <a:r>
              <a:rPr lang="cs-CZ" sz="2400"/>
              <a:t>U dětí zajistíme přístup k IT technice a základní pokyny pro tvorbu jednoduchého modelu a jeho 3D tisk </a:t>
            </a:r>
          </a:p>
          <a:p>
            <a:r>
              <a:rPr lang="cs-CZ" sz="2400"/>
              <a:t>U našich žáků zajistíme tvorbu složitých modelů, převod na soubor před tiskem, opravu chyb modelů, převod na soubor vhodný pro 3D tiskárnu a 3D tisk</a:t>
            </a:r>
          </a:p>
          <a:p>
            <a:endParaRPr lang="cs-CZ" sz="2400"/>
          </a:p>
          <a:p>
            <a:endParaRPr lang="cs-CZ" sz="2400"/>
          </a:p>
          <a:p>
            <a:endParaRPr lang="cs-CZ"/>
          </a:p>
          <a:p>
            <a:endParaRPr lang="cs-CZ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760753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Zástupný symbol pro obsah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01"/>
          <a:stretch/>
        </p:blipFill>
        <p:spPr>
          <a:xfrm>
            <a:off x="0" y="3600"/>
            <a:ext cx="9144000" cy="5980128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2385225" y="1124744"/>
            <a:ext cx="49807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b="1" dirty="0"/>
              <a:t> P16 – partner pro zajištění aktivit programu  </a:t>
            </a: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67544" y="2276873"/>
            <a:ext cx="8229600" cy="446449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2400"/>
              <a:t>     Aktivity uvedeme postupně do života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s-CZ" sz="2400"/>
              <a:t>     Program I – KAP KHK II  nám pomáhá uvedené zajistit</a:t>
            </a:r>
          </a:p>
          <a:p>
            <a:r>
              <a:rPr lang="cs-CZ" sz="2400"/>
              <a:t>KA 2.2 Podpora polytechnického vzdělávání – technické</a:t>
            </a:r>
          </a:p>
          <a:p>
            <a:r>
              <a:rPr lang="cs-CZ" sz="2400"/>
              <a:t>KA 2.3 Digitální kompetence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s-CZ" sz="2400"/>
              <a:t>Uvedené aktivity jsou navzájem neoddělitelné a naše škola tyto       vztahy tímto posílí, pozvedne úroveň digitalizace, pozvedne použitelnost žáků na pracovním trhu, posílí i manuální zručnost a samostatnost při obsluze 3D tiskáren, odhalování chyb před spuštěním 3D tisku. </a:t>
            </a:r>
          </a:p>
          <a:p>
            <a:endParaRPr lang="cs-CZ" sz="240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4892714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Zástupný symbol pro obsah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01"/>
          <a:stretch/>
        </p:blipFill>
        <p:spPr>
          <a:xfrm>
            <a:off x="0" y="3600"/>
            <a:ext cx="9144000" cy="5980128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2385225" y="1124744"/>
            <a:ext cx="49807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b="1" dirty="0"/>
              <a:t> P16 – partner pro zajištění aktivit programu  </a:t>
            </a: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57200" y="1927373"/>
            <a:ext cx="8229600" cy="4525963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400"/>
              <a:t>Jeden z mnoha možností výběru modelu pro děti</a:t>
            </a:r>
          </a:p>
          <a:p>
            <a:endParaRPr lang="cs-CZ" sz="2400"/>
          </a:p>
          <a:p>
            <a:endParaRPr lang="cs-CZ" sz="2400"/>
          </a:p>
          <a:p>
            <a:endParaRPr lang="cs-CZ" sz="2400"/>
          </a:p>
          <a:p>
            <a:endParaRPr lang="cs-CZ" sz="2400"/>
          </a:p>
          <a:p>
            <a:endParaRPr lang="cs-CZ" sz="2400"/>
          </a:p>
          <a:p>
            <a:endParaRPr lang="cs-CZ" sz="2400"/>
          </a:p>
          <a:p>
            <a:endParaRPr lang="cs-CZ" sz="2400"/>
          </a:p>
          <a:p>
            <a:endParaRPr lang="cs-CZ" sz="2400"/>
          </a:p>
          <a:p>
            <a:endParaRPr lang="cs-CZ" sz="2400"/>
          </a:p>
          <a:p>
            <a:endParaRPr lang="cs-CZ" sz="2400"/>
          </a:p>
          <a:p>
            <a:r>
              <a:rPr lang="cs-CZ" sz="2400"/>
              <a:t>Vytiskne 3D tiskárna Průša - model píšťalky je funkční, tisk trvá cca 34 min a bude k dispozici pro odběr přímo na místě, vytvoří to lepší vazbu dítěte s technikou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s-CZ" sz="2400"/>
              <a:t>      </a:t>
            </a:r>
            <a:endParaRPr lang="cs-CZ" sz="24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3637" y="2546498"/>
            <a:ext cx="4276725" cy="241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1511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Zástupný symbol pro obsah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01"/>
          <a:stretch/>
        </p:blipFill>
        <p:spPr>
          <a:xfrm>
            <a:off x="0" y="3600"/>
            <a:ext cx="9144000" cy="5980128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2385225" y="1124744"/>
            <a:ext cx="49807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b="1" dirty="0"/>
              <a:t> P16 – partner pro zajištění aktivit programu  </a:t>
            </a:r>
          </a:p>
        </p:txBody>
      </p:sp>
      <p:pic>
        <p:nvPicPr>
          <p:cNvPr id="4" name="Zástupný symbol pro obsah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071389"/>
            <a:ext cx="6034617" cy="4525963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2947412" y="1628800"/>
            <a:ext cx="32087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b="1" dirty="0"/>
              <a:t> </a:t>
            </a:r>
            <a:r>
              <a:rPr lang="cs-CZ" sz="2400" dirty="0"/>
              <a:t>Zdary i nezdary 3D tisku</a:t>
            </a:r>
          </a:p>
        </p:txBody>
      </p:sp>
    </p:spTree>
    <p:extLst>
      <p:ext uri="{BB962C8B-B14F-4D97-AF65-F5344CB8AC3E}">
        <p14:creationId xmlns:p14="http://schemas.microsoft.com/office/powerpoint/2010/main" val="36541876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Zástupný symbol pro obsah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01"/>
          <a:stretch/>
        </p:blipFill>
        <p:spPr>
          <a:xfrm>
            <a:off x="0" y="3600"/>
            <a:ext cx="9144000" cy="5980128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2385225" y="1124744"/>
            <a:ext cx="49807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b="1" dirty="0"/>
              <a:t> P16 – partner pro zajištění aktivit programu  </a:t>
            </a: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57200" y="2143397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400"/>
              <a:t>Předpokládáme zvýšení zájmu žáků o 3D tisk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cs-CZ" sz="2400"/>
          </a:p>
          <a:p>
            <a:r>
              <a:rPr lang="cs-CZ" sz="2400"/>
              <a:t>Je zde přítomen velmi silný motivující příklad vlastního tvorby modelu v CAD programu a vidět 3D tisk vlastního navrženého modelu a fyzicky si na něj sáhnout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cs-CZ" sz="2400"/>
          </a:p>
          <a:p>
            <a:r>
              <a:rPr lang="cs-CZ" sz="2400"/>
              <a:t>Následující ukázka 3D modelu je již na vyšší úrovni než jsou běžné jednoduché modely, složitost je již vysoká a jedná se o nestandardní návrhy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40796005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Zástupný symbol pro obsah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01"/>
          <a:stretch/>
        </p:blipFill>
        <p:spPr>
          <a:xfrm>
            <a:off x="0" y="3600"/>
            <a:ext cx="9144000" cy="5980128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2385225" y="1124744"/>
            <a:ext cx="49807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b="1" dirty="0"/>
              <a:t> P16 – partner pro zajištění aktivit programu  </a:t>
            </a:r>
          </a:p>
        </p:txBody>
      </p:sp>
      <p:sp>
        <p:nvSpPr>
          <p:cNvPr id="4" name="Zástupný symbol pro obsah 6"/>
          <p:cNvSpPr txBox="1">
            <a:spLocks/>
          </p:cNvSpPr>
          <p:nvPr/>
        </p:nvSpPr>
        <p:spPr>
          <a:xfrm>
            <a:off x="29792" y="1594480"/>
            <a:ext cx="6486424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cs-CZ" sz="2400" dirty="0"/>
              <a:t>Návrh objektu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369512" y="1512312"/>
            <a:ext cx="4050000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621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Zástupný symbol pro obsah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01"/>
          <a:stretch/>
        </p:blipFill>
        <p:spPr>
          <a:xfrm>
            <a:off x="0" y="3600"/>
            <a:ext cx="9144000" cy="5980128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2385225" y="1124744"/>
            <a:ext cx="49807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b="1" dirty="0"/>
              <a:t> P16 – partner pro zajištění aktivit programu  </a:t>
            </a:r>
          </a:p>
        </p:txBody>
      </p:sp>
      <p:pic>
        <p:nvPicPr>
          <p:cNvPr id="2050" name="Picture 2" descr="C:\Users\Standa\Desktop\Kiršbaum-návrh tislku po úpravě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525613"/>
            <a:ext cx="5105400" cy="349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/>
          <p:cNvSpPr/>
          <p:nvPr/>
        </p:nvSpPr>
        <p:spPr>
          <a:xfrm>
            <a:off x="1691680" y="1988840"/>
            <a:ext cx="21502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b="1" dirty="0"/>
              <a:t> </a:t>
            </a:r>
            <a:r>
              <a:rPr lang="cs-CZ" sz="2400" dirty="0"/>
              <a:t>Úprava objektu</a:t>
            </a:r>
          </a:p>
        </p:txBody>
      </p:sp>
    </p:spTree>
    <p:extLst>
      <p:ext uri="{BB962C8B-B14F-4D97-AF65-F5344CB8AC3E}">
        <p14:creationId xmlns:p14="http://schemas.microsoft.com/office/powerpoint/2010/main" val="13684478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Zástupný symbol pro obsah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01"/>
          <a:stretch/>
        </p:blipFill>
        <p:spPr>
          <a:xfrm>
            <a:off x="-10136" y="-27384"/>
            <a:ext cx="9144000" cy="5980128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2385225" y="1124744"/>
            <a:ext cx="49807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b="1" dirty="0"/>
              <a:t> P16 – partner pro zajištění aktivit programu  </a:t>
            </a:r>
          </a:p>
        </p:txBody>
      </p:sp>
      <p:pic>
        <p:nvPicPr>
          <p:cNvPr id="3074" name="Picture 2" descr="C:\Users\Standa\Desktop\Kiršbaum 3dtiskočištěný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845213" y="-11142663"/>
            <a:ext cx="4656000" cy="34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bdélník 6"/>
          <p:cNvSpPr/>
          <p:nvPr/>
        </p:nvSpPr>
        <p:spPr>
          <a:xfrm>
            <a:off x="389975" y="1677254"/>
            <a:ext cx="11576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b="1" dirty="0"/>
              <a:t> </a:t>
            </a:r>
            <a:r>
              <a:rPr lang="cs-CZ" sz="2400" dirty="0"/>
              <a:t>3D  tisk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" y="2672856"/>
            <a:ext cx="4320000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2990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Zástupný symbol pro obsah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01"/>
          <a:stretch/>
        </p:blipFill>
        <p:spPr>
          <a:xfrm>
            <a:off x="0" y="3600"/>
            <a:ext cx="9144000" cy="5980128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2385225" y="1124744"/>
            <a:ext cx="49807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b="1" dirty="0"/>
              <a:t> P16 – partner pro zajištění aktivit programu  </a:t>
            </a:r>
          </a:p>
        </p:txBody>
      </p:sp>
      <p:sp>
        <p:nvSpPr>
          <p:cNvPr id="4" name="Obdélník 3"/>
          <p:cNvSpPr/>
          <p:nvPr/>
        </p:nvSpPr>
        <p:spPr>
          <a:xfrm>
            <a:off x="467544" y="1772816"/>
            <a:ext cx="53274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dirty="0"/>
              <a:t> Ukázka náročných tisků - nestandardních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493296"/>
            <a:ext cx="5846218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1708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Zástupný symbol pro obsa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27384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988840"/>
            <a:ext cx="5419159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7820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Zástupný symbol pro obsah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" b="12749"/>
          <a:stretch/>
        </p:blipFill>
        <p:spPr>
          <a:xfrm>
            <a:off x="0" y="3600"/>
            <a:ext cx="9144000" cy="5980128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2385225" y="1124744"/>
            <a:ext cx="49807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b="1" dirty="0"/>
              <a:t> P16 – partner pro zajištění aktivit programu  </a:t>
            </a:r>
          </a:p>
        </p:txBody>
      </p:sp>
      <p:sp>
        <p:nvSpPr>
          <p:cNvPr id="4" name="Obdélník 3"/>
          <p:cNvSpPr/>
          <p:nvPr/>
        </p:nvSpPr>
        <p:spPr>
          <a:xfrm>
            <a:off x="467544" y="1772816"/>
            <a:ext cx="53274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dirty="0"/>
              <a:t> Ukázka náročných tisků - nestandardních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0" y="2888881"/>
            <a:ext cx="4320000" cy="324000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20"/>
          <a:stretch/>
        </p:blipFill>
        <p:spPr>
          <a:xfrm rot="5400000">
            <a:off x="4155415" y="2333897"/>
            <a:ext cx="4290034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3150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Zástupný symbol pro obsah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01"/>
          <a:stretch/>
        </p:blipFill>
        <p:spPr>
          <a:xfrm>
            <a:off x="0" y="3600"/>
            <a:ext cx="9144000" cy="5980128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2385225" y="1124744"/>
            <a:ext cx="49807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b="1" dirty="0"/>
              <a:t> P16 – partner pro zajištění aktivit programu  </a:t>
            </a: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57200" y="2608312"/>
            <a:ext cx="8229600" cy="247687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err="1"/>
              <a:t>Studentská</a:t>
            </a:r>
            <a:r>
              <a:rPr lang="en-US" sz="2400" dirty="0"/>
              <a:t> </a:t>
            </a:r>
            <a:r>
              <a:rPr lang="en-US" sz="2400" dirty="0" err="1"/>
              <a:t>soutěž</a:t>
            </a:r>
            <a:r>
              <a:rPr lang="en-US" sz="2400" dirty="0"/>
              <a:t> </a:t>
            </a:r>
            <a:r>
              <a:rPr lang="en-US" sz="2400" dirty="0" err="1"/>
              <a:t>Lumion</a:t>
            </a:r>
            <a:r>
              <a:rPr lang="en-US" sz="2400" dirty="0"/>
              <a:t> v </a:t>
            </a:r>
            <a:r>
              <a:rPr lang="en-US" sz="2400" dirty="0" err="1"/>
              <a:t>Inspireli</a:t>
            </a:r>
            <a:r>
              <a:rPr lang="en-US" sz="2400" dirty="0"/>
              <a:t> Awards</a:t>
            </a:r>
            <a:r>
              <a:rPr lang="cs-CZ" sz="2400" dirty="0"/>
              <a:t> – nabídneme našim žákům účast v této světové soutěži</a:t>
            </a:r>
          </a:p>
          <a:p>
            <a:r>
              <a:rPr lang="en-US" sz="2400" dirty="0"/>
              <a:t>INSPIRELI AWARDS THE BIGGEST ARCHITECTURE COMPETITION IN THE WORLD</a:t>
            </a:r>
          </a:p>
        </p:txBody>
      </p:sp>
    </p:spTree>
    <p:extLst>
      <p:ext uri="{BB962C8B-B14F-4D97-AF65-F5344CB8AC3E}">
        <p14:creationId xmlns:p14="http://schemas.microsoft.com/office/powerpoint/2010/main" val="707865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Zástupný symbol pro obsah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01"/>
          <a:stretch/>
        </p:blipFill>
        <p:spPr>
          <a:xfrm>
            <a:off x="0" y="3600"/>
            <a:ext cx="9144000" cy="5980128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2385225" y="1124744"/>
            <a:ext cx="49807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b="1" dirty="0"/>
              <a:t> P16 – partner pro zajištění aktivit programu  </a:t>
            </a:r>
          </a:p>
        </p:txBody>
      </p:sp>
      <p:pic>
        <p:nvPicPr>
          <p:cNvPr id="5" name="Obrázek 4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25" y="2914472"/>
            <a:ext cx="4500000" cy="2962800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605999" y="2132856"/>
            <a:ext cx="70814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b="1" dirty="0"/>
              <a:t> </a:t>
            </a:r>
            <a:r>
              <a:rPr lang="cs-CZ" sz="2400" dirty="0"/>
              <a:t>PRÁCE STUDENTŮ VHODNÁ PRO ZASLÁNÍ DO SOUTĚŽE</a:t>
            </a:r>
          </a:p>
        </p:txBody>
      </p:sp>
    </p:spTree>
    <p:extLst>
      <p:ext uri="{BB962C8B-B14F-4D97-AF65-F5344CB8AC3E}">
        <p14:creationId xmlns:p14="http://schemas.microsoft.com/office/powerpoint/2010/main" val="26648921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Zástupný symbol pro obsah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01"/>
          <a:stretch/>
        </p:blipFill>
        <p:spPr>
          <a:xfrm>
            <a:off x="0" y="3600"/>
            <a:ext cx="9144000" cy="5980128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2385225" y="1124744"/>
            <a:ext cx="49807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b="1" dirty="0"/>
              <a:t> P16 – partner pro zajištění aktivit programu  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11188" y="2420888"/>
            <a:ext cx="7772400" cy="360208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buClr>
                <a:schemeClr val="tx2"/>
              </a:buClr>
              <a:buFont typeface="Arial" pitchFamily="34" charset="0"/>
              <a:buNone/>
              <a:defRPr/>
            </a:pPr>
            <a:endParaRPr lang="cs-CZ" sz="2800" dirty="0"/>
          </a:p>
          <a:p>
            <a:pPr marL="0" indent="0" algn="ctr">
              <a:lnSpc>
                <a:spcPct val="80000"/>
              </a:lnSpc>
              <a:buClr>
                <a:schemeClr val="tx2"/>
              </a:buClr>
              <a:buFont typeface="Arial" pitchFamily="34" charset="0"/>
              <a:buNone/>
              <a:defRPr/>
            </a:pPr>
            <a:endParaRPr lang="cs-CZ" dirty="0"/>
          </a:p>
          <a:p>
            <a:pPr marL="0" indent="0">
              <a:lnSpc>
                <a:spcPct val="80000"/>
              </a:lnSpc>
              <a:buClr>
                <a:schemeClr val="tx2"/>
              </a:buClr>
              <a:buFont typeface="Arial" pitchFamily="34" charset="0"/>
              <a:buNone/>
              <a:defRPr/>
            </a:pPr>
            <a:r>
              <a:rPr lang="cs-CZ" sz="2400" dirty="0"/>
              <a:t>SPŠ stavební</a:t>
            </a:r>
          </a:p>
          <a:p>
            <a:pPr marL="0" indent="0">
              <a:lnSpc>
                <a:spcPct val="80000"/>
              </a:lnSpc>
              <a:buClr>
                <a:schemeClr val="tx2"/>
              </a:buClr>
              <a:buFont typeface="Arial" pitchFamily="34" charset="0"/>
              <a:buNone/>
              <a:defRPr/>
            </a:pPr>
            <a:r>
              <a:rPr lang="cs-CZ" sz="2400" dirty="0"/>
              <a:t>Pospíšilova třída 787 </a:t>
            </a:r>
          </a:p>
          <a:p>
            <a:pPr marL="0" indent="0">
              <a:lnSpc>
                <a:spcPct val="80000"/>
              </a:lnSpc>
              <a:buClr>
                <a:schemeClr val="tx2"/>
              </a:buClr>
              <a:buFont typeface="Arial" pitchFamily="34" charset="0"/>
              <a:buNone/>
              <a:defRPr/>
            </a:pPr>
            <a:r>
              <a:rPr lang="cs-CZ" sz="2400" dirty="0"/>
              <a:t>500 03 Hradec Králové 3</a:t>
            </a:r>
          </a:p>
          <a:p>
            <a:pPr marL="0" indent="0">
              <a:lnSpc>
                <a:spcPct val="80000"/>
              </a:lnSpc>
              <a:buClr>
                <a:schemeClr val="tx2"/>
              </a:buClr>
              <a:buFont typeface="Arial" pitchFamily="34" charset="0"/>
              <a:buNone/>
              <a:defRPr/>
            </a:pPr>
            <a:endParaRPr lang="cs-CZ" sz="2400" dirty="0"/>
          </a:p>
          <a:p>
            <a:pPr marL="0" indent="0">
              <a:lnSpc>
                <a:spcPct val="80000"/>
              </a:lnSpc>
              <a:buClr>
                <a:schemeClr val="tx2"/>
              </a:buClr>
              <a:buFont typeface="Arial" pitchFamily="34" charset="0"/>
              <a:buNone/>
              <a:defRPr/>
            </a:pPr>
            <a:r>
              <a:rPr lang="cs-CZ" sz="2000" dirty="0"/>
              <a:t>Tel.:+420 495 766 111</a:t>
            </a:r>
          </a:p>
          <a:p>
            <a:pPr marL="0" indent="0">
              <a:lnSpc>
                <a:spcPct val="80000"/>
              </a:lnSpc>
              <a:buClr>
                <a:schemeClr val="tx2"/>
              </a:buClr>
              <a:buFont typeface="Arial" pitchFamily="34" charset="0"/>
              <a:buNone/>
              <a:defRPr/>
            </a:pPr>
            <a:r>
              <a:rPr lang="cs-CZ" sz="2000" dirty="0"/>
              <a:t>E-mail: </a:t>
            </a:r>
            <a:r>
              <a:rPr lang="cs-CZ" sz="2000" dirty="0">
                <a:solidFill>
                  <a:srgbClr val="0000CC"/>
                </a:solidFill>
              </a:rPr>
              <a:t>a@spsstavhk.cz</a:t>
            </a:r>
          </a:p>
          <a:p>
            <a:pPr marL="0" indent="0">
              <a:lnSpc>
                <a:spcPct val="80000"/>
              </a:lnSpc>
              <a:buClr>
                <a:schemeClr val="tx2"/>
              </a:buClr>
              <a:buFont typeface="Arial" pitchFamily="34" charset="0"/>
              <a:buNone/>
              <a:defRPr/>
            </a:pPr>
            <a:r>
              <a:rPr lang="cs-CZ" sz="2000" dirty="0">
                <a:solidFill>
                  <a:srgbClr val="0000CC"/>
                </a:solidFill>
              </a:rPr>
              <a:t>www.spsstavhk.cz / www.spsgallery.cz</a:t>
            </a:r>
          </a:p>
          <a:p>
            <a:pPr marL="0" indent="0">
              <a:lnSpc>
                <a:spcPct val="80000"/>
              </a:lnSpc>
              <a:buClr>
                <a:schemeClr val="tx2"/>
              </a:buClr>
              <a:buFont typeface="Arial" pitchFamily="34" charset="0"/>
              <a:buNone/>
              <a:defRPr/>
            </a:pPr>
            <a:endParaRPr lang="cs-CZ" sz="1800" dirty="0"/>
          </a:p>
          <a:p>
            <a:pPr>
              <a:lnSpc>
                <a:spcPct val="80000"/>
              </a:lnSpc>
              <a:buClr>
                <a:schemeClr val="tx2"/>
              </a:buClr>
              <a:defRPr/>
            </a:pPr>
            <a:endParaRPr lang="cs-CZ" sz="1800" dirty="0"/>
          </a:p>
          <a:p>
            <a:pPr marL="0" indent="0">
              <a:lnSpc>
                <a:spcPct val="80000"/>
              </a:lnSpc>
              <a:buClr>
                <a:schemeClr val="tx2"/>
              </a:buClr>
              <a:buFont typeface="Arial" pitchFamily="34" charset="0"/>
              <a:buNone/>
              <a:defRPr/>
            </a:pPr>
            <a:endParaRPr lang="cs-CZ" sz="1800" dirty="0"/>
          </a:p>
          <a:p>
            <a:pPr>
              <a:lnSpc>
                <a:spcPct val="80000"/>
              </a:lnSpc>
              <a:buClr>
                <a:schemeClr val="tx2"/>
              </a:buClr>
              <a:defRPr/>
            </a:pPr>
            <a:endParaRPr lang="cs-CZ" sz="1800" dirty="0"/>
          </a:p>
          <a:p>
            <a:pPr>
              <a:lnSpc>
                <a:spcPct val="80000"/>
              </a:lnSpc>
              <a:buClr>
                <a:schemeClr val="tx2"/>
              </a:buClr>
              <a:defRPr/>
            </a:pPr>
            <a:endParaRPr lang="cs-CZ" sz="1800" dirty="0"/>
          </a:p>
          <a:p>
            <a:pPr marL="0" indent="0">
              <a:lnSpc>
                <a:spcPct val="80000"/>
              </a:lnSpc>
              <a:buClr>
                <a:schemeClr val="tx2"/>
              </a:buClr>
              <a:buFont typeface="Wingdings" pitchFamily="2" charset="2"/>
              <a:buNone/>
              <a:defRPr/>
            </a:pPr>
            <a:endParaRPr lang="cs-CZ" sz="1800" dirty="0"/>
          </a:p>
          <a:p>
            <a:pPr marL="0" indent="0">
              <a:lnSpc>
                <a:spcPct val="80000"/>
              </a:lnSpc>
              <a:buClr>
                <a:schemeClr val="tx2"/>
              </a:buClr>
              <a:buFont typeface="Arial" pitchFamily="34" charset="0"/>
              <a:buNone/>
              <a:defRPr/>
            </a:pPr>
            <a:endParaRPr lang="cs-CZ" sz="18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539552" y="1844824"/>
            <a:ext cx="59046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2400" cap="all" dirty="0">
                <a:solidFill>
                  <a:prstClr val="black"/>
                </a:solidFill>
                <a:latin typeface="Calibri"/>
              </a:rPr>
              <a:t>Děkujeme Vám za pozornost!</a:t>
            </a:r>
          </a:p>
        </p:txBody>
      </p:sp>
    </p:spTree>
    <p:extLst>
      <p:ext uri="{BB962C8B-B14F-4D97-AF65-F5344CB8AC3E}">
        <p14:creationId xmlns:p14="http://schemas.microsoft.com/office/powerpoint/2010/main" val="2406738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Zástupný symbol pro obsa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58001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612000" y="2125500"/>
            <a:ext cx="5425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009D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TRADICE 140 LET ODBORNÉHO VZDĚLÁVÁNÍ</a:t>
            </a:r>
            <a:endParaRPr lang="cs-CZ" dirty="0">
              <a:solidFill>
                <a:srgbClr val="009DE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612000" y="2843884"/>
            <a:ext cx="5425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009D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KVALITNÍ ZÁZEMÍ PRO VÝUKU</a:t>
            </a:r>
            <a:endParaRPr lang="cs-CZ" dirty="0">
              <a:solidFill>
                <a:srgbClr val="009DE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612000" y="4283884"/>
            <a:ext cx="5425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009D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FUNDOVANÍ VYUČUJÍCÍ</a:t>
            </a:r>
            <a:endParaRPr lang="cs-CZ" dirty="0">
              <a:solidFill>
                <a:srgbClr val="009DE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612000" y="5003884"/>
            <a:ext cx="5425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009D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KVALITA VÝUKY</a:t>
            </a:r>
            <a:endParaRPr lang="cs-CZ" dirty="0">
              <a:solidFill>
                <a:srgbClr val="009DE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612000" y="3563884"/>
            <a:ext cx="5425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009D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MEZINÁRODNÍ SPOLUPRÁCE</a:t>
            </a:r>
            <a:endParaRPr lang="cs-CZ" dirty="0">
              <a:solidFill>
                <a:srgbClr val="009DE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08130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Zástupný symbol pro obsah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" b="12335"/>
          <a:stretch/>
        </p:blipFill>
        <p:spPr>
          <a:xfrm>
            <a:off x="0" y="9189"/>
            <a:ext cx="9144000" cy="6012100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2385225" y="1124744"/>
            <a:ext cx="49230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b="1" dirty="0"/>
              <a:t>P16 – partner pro zajištění aktivit programu  </a:t>
            </a:r>
          </a:p>
        </p:txBody>
      </p:sp>
      <p:sp>
        <p:nvSpPr>
          <p:cNvPr id="11" name="Zástupný symbol pro obsah 2"/>
          <p:cNvSpPr txBox="1">
            <a:spLocks/>
          </p:cNvSpPr>
          <p:nvPr/>
        </p:nvSpPr>
        <p:spPr>
          <a:xfrm>
            <a:off x="467544" y="1916832"/>
            <a:ext cx="8229600" cy="4608512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7000"/>
              </a:lnSpc>
              <a:spcAft>
                <a:spcPts val="1125"/>
              </a:spcAft>
            </a:pPr>
            <a:r>
              <a:rPr lang="cs-CZ" sz="7200" b="1" dirty="0">
                <a:solidFill>
                  <a:srgbClr val="0060AA"/>
                </a:solidFill>
                <a:ea typeface="Times New Roman"/>
                <a:cs typeface="Calibri"/>
              </a:rPr>
              <a:t>Implementace Krajského akčního plánu rozvoje vzdělávání v Královéhradeckém kraji II (I-KAP KHK II)</a:t>
            </a:r>
            <a:endParaRPr lang="cs-CZ" sz="7200" dirty="0">
              <a:ea typeface="Calibri"/>
              <a:cs typeface="Times New Roman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7200" b="1" dirty="0">
                <a:ea typeface="Calibri"/>
                <a:cs typeface="Calibri"/>
              </a:rPr>
              <a:t>Registrační číslo projektu:</a:t>
            </a:r>
            <a:r>
              <a:rPr lang="cs-CZ" sz="7200" dirty="0">
                <a:ea typeface="Calibri"/>
                <a:cs typeface="Calibri"/>
              </a:rPr>
              <a:t> CZ.02.3.68/0.0/0.0/19_078/0019192</a:t>
            </a:r>
            <a:endParaRPr lang="cs-CZ" sz="7200" dirty="0">
              <a:ea typeface="Calibri"/>
              <a:cs typeface="Times New Roman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7200" b="1" dirty="0">
                <a:ea typeface="Calibri"/>
                <a:cs typeface="Calibri"/>
              </a:rPr>
              <a:t>Zahájení realizace projektu:</a:t>
            </a:r>
            <a:r>
              <a:rPr lang="cs-CZ" sz="7200" dirty="0">
                <a:ea typeface="Calibri"/>
                <a:cs typeface="Calibri"/>
              </a:rPr>
              <a:t> 1. 1. 2021	</a:t>
            </a:r>
            <a:r>
              <a:rPr lang="cs-CZ" sz="7200" b="1" dirty="0">
                <a:ea typeface="Calibri"/>
                <a:cs typeface="Calibri"/>
              </a:rPr>
              <a:t>Ukončení realizace projektu:</a:t>
            </a:r>
            <a:r>
              <a:rPr lang="cs-CZ" sz="7200" dirty="0">
                <a:ea typeface="Calibri"/>
                <a:cs typeface="Calibri"/>
              </a:rPr>
              <a:t> 30. 11. 2023</a:t>
            </a:r>
            <a:r>
              <a:rPr lang="cs-CZ" sz="7200" dirty="0">
                <a:ea typeface="Calibri"/>
                <a:cs typeface="Times New Roman"/>
              </a:rPr>
              <a:t>        </a:t>
            </a:r>
            <a:r>
              <a:rPr lang="cs-CZ" sz="7200" b="1" dirty="0">
                <a:ea typeface="Calibri"/>
                <a:cs typeface="Calibri"/>
              </a:rPr>
              <a:t>Celkové náklady projektu:</a:t>
            </a:r>
            <a:r>
              <a:rPr lang="cs-CZ" sz="7200" dirty="0">
                <a:ea typeface="Calibri"/>
                <a:cs typeface="Calibri"/>
              </a:rPr>
              <a:t> </a:t>
            </a:r>
            <a:r>
              <a:rPr lang="cs-CZ" sz="7200" b="1" dirty="0">
                <a:ea typeface="Calibri"/>
                <a:cs typeface="Calibri"/>
              </a:rPr>
              <a:t>188 553 884,64 Kč</a:t>
            </a:r>
            <a:r>
              <a:rPr lang="cs-CZ" sz="7200" dirty="0">
                <a:ea typeface="Calibri"/>
                <a:cs typeface="Calibri"/>
              </a:rPr>
              <a:t> </a:t>
            </a:r>
            <a:endParaRPr lang="cs-CZ" sz="7200" dirty="0">
              <a:ea typeface="Calibri"/>
              <a:cs typeface="Times New Roman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8000" b="1" dirty="0">
                <a:ea typeface="Calibri"/>
                <a:cs typeface="Calibri"/>
              </a:rPr>
              <a:t>Co je cílem projektu?  </a:t>
            </a:r>
            <a:endParaRPr lang="cs-CZ" sz="8000" dirty="0">
              <a:ea typeface="Calibri"/>
              <a:cs typeface="Times New Roman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8000" dirty="0">
                <a:ea typeface="Calibri"/>
                <a:cs typeface="Calibri"/>
              </a:rPr>
              <a:t>Cílem projektu I-KAP KHK II, který je spolufinancován z EU, veřejných prostředků a vlastních zdrojů subjektů, je podpořit zkvalitnění škol, procesu vzdělávání a odborně - vzdělanostní úrovně pedagogických pracovníků a vytvoření kvalitního a motivujícího prostředí pro jejich rozvoj. Projekt tak představuje snahu zlepšit prostředí pro studium, zkvalitnit učební pomůcky či podpořit pedagogy v inovativních směrech výuky. Zároveň reaguje na nízkou motivaci studentů ke studiu a problémy pracovního trhu či potřeby zlepšení digitalizace a efektivity vzdělávání v kraji.  </a:t>
            </a:r>
            <a:endParaRPr lang="cs-CZ" sz="80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115355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Zástupný symbol pro obsah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01"/>
          <a:stretch/>
        </p:blipFill>
        <p:spPr>
          <a:xfrm>
            <a:off x="0" y="3600"/>
            <a:ext cx="9144000" cy="5980128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2385225" y="1124744"/>
            <a:ext cx="49807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b="1" dirty="0"/>
              <a:t> P16 – partner pro zajištění aktivit programu  </a:t>
            </a:r>
          </a:p>
        </p:txBody>
      </p:sp>
      <p:pic>
        <p:nvPicPr>
          <p:cNvPr id="4" name="Zástupný symbol pro obsah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" b="12335"/>
          <a:stretch/>
        </p:blipFill>
        <p:spPr>
          <a:xfrm>
            <a:off x="0" y="9189"/>
            <a:ext cx="9144000" cy="6012100"/>
          </a:xfrm>
          <a:prstGeom prst="rect">
            <a:avLst/>
          </a:prstGeom>
        </p:spPr>
      </p:pic>
      <p:sp>
        <p:nvSpPr>
          <p:cNvPr id="5" name="Zástupný symbol pro obsah 2"/>
          <p:cNvSpPr txBox="1">
            <a:spLocks/>
          </p:cNvSpPr>
          <p:nvPr/>
        </p:nvSpPr>
        <p:spPr>
          <a:xfrm>
            <a:off x="467544" y="1918800"/>
            <a:ext cx="8229600" cy="4608512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7000"/>
              </a:lnSpc>
              <a:spcAft>
                <a:spcPts val="1125"/>
              </a:spcAft>
            </a:pPr>
            <a:r>
              <a:rPr lang="cs-CZ" sz="7200" b="1" dirty="0">
                <a:solidFill>
                  <a:srgbClr val="0060AA"/>
                </a:solidFill>
                <a:ea typeface="Times New Roman"/>
                <a:cs typeface="Calibri"/>
              </a:rPr>
              <a:t>Implementace Krajského akčního plánu rozvoje vzdělávání v Královéhradeckém kraji II (I-KAP KHK II)</a:t>
            </a:r>
            <a:endParaRPr lang="cs-CZ" sz="7200" dirty="0">
              <a:ea typeface="Calibri"/>
              <a:cs typeface="Times New Roman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7200" b="1" dirty="0">
                <a:ea typeface="Calibri"/>
                <a:cs typeface="Calibri"/>
              </a:rPr>
              <a:t>Registrační číslo projektu:</a:t>
            </a:r>
            <a:r>
              <a:rPr lang="cs-CZ" sz="7200" dirty="0">
                <a:ea typeface="Calibri"/>
                <a:cs typeface="Calibri"/>
              </a:rPr>
              <a:t> CZ.02.3.68/0.0/0.0/19_078/0019192</a:t>
            </a:r>
            <a:endParaRPr lang="cs-CZ" sz="6400" b="1" dirty="0">
              <a:ea typeface="Calibri"/>
              <a:cs typeface="Calibri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8000" b="1" dirty="0">
                <a:ea typeface="Calibri"/>
                <a:cs typeface="Calibri"/>
              </a:rPr>
              <a:t>Co vše se v rámci projektu dělá a bude dělat?</a:t>
            </a:r>
            <a:endParaRPr lang="cs-CZ" sz="8000" dirty="0">
              <a:ea typeface="Calibri"/>
              <a:cs typeface="Times New Roman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8000" dirty="0">
                <a:ea typeface="Calibri"/>
                <a:cs typeface="Calibri"/>
              </a:rPr>
              <a:t>Projekt v několika rovinách řeší problematiku předčasných odchodů ze vzdělávání na různých stupních vzdělávacího systému, navazuje na aktivity projektu IKAP I a pokračuje v kontinuálním rozvoji kariérového poradenství. Projekt zahrnuje i aktivity středních škol a dalších partnerů projektu, které přibližují různé obory a činnosti žákům ZŠ a dětem z MŠ s důrazem na rozvoj čtenářské a matematické gramotnosti a kritického myšlení a posílení digitálních kompetencí ve výuce ve výuce. Část projektových aktivit v oblasti etické výchovy cílí i na širokou veřejnost. Realizátorem aktivit je Královéhradecký kraj a dále 20 škol, školských zařízení a dalších subjektů. Součástí projektu je i podpora aktivit formou jednotkových nákladů, tzv. Šablony III. V této oblasti bude realizovat aktivity 57 škol nebo školských zařízení.  </a:t>
            </a:r>
            <a:endParaRPr lang="cs-CZ" sz="80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4126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Zástupný symbol pro obsah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01"/>
          <a:stretch/>
        </p:blipFill>
        <p:spPr>
          <a:xfrm>
            <a:off x="10344" y="3600"/>
            <a:ext cx="9144000" cy="5980128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2385225" y="1124744"/>
            <a:ext cx="49807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b="1" dirty="0"/>
              <a:t> P16 – partner pro zajištění aktivit programu  </a:t>
            </a: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67544" y="1918800"/>
            <a:ext cx="8229600" cy="4608512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7000"/>
              </a:lnSpc>
              <a:spcAft>
                <a:spcPts val="1125"/>
              </a:spcAft>
            </a:pPr>
            <a:r>
              <a:rPr lang="cs-CZ" sz="7200" b="1" dirty="0">
                <a:solidFill>
                  <a:srgbClr val="0060AA"/>
                </a:solidFill>
                <a:ea typeface="Times New Roman"/>
                <a:cs typeface="Calibri"/>
              </a:rPr>
              <a:t>Implementace Krajského akčního plánu rozvoje vzdělávání v Královéhradeckém kraji II (I-KAP KHK II)</a:t>
            </a:r>
            <a:endParaRPr lang="cs-CZ" sz="7200" dirty="0">
              <a:ea typeface="Calibri"/>
              <a:cs typeface="Times New Roman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7200" b="1" dirty="0">
                <a:ea typeface="Calibri"/>
                <a:cs typeface="Calibri"/>
              </a:rPr>
              <a:t>Registrační číslo projektu:</a:t>
            </a:r>
            <a:r>
              <a:rPr lang="cs-CZ" sz="7200" dirty="0">
                <a:ea typeface="Calibri"/>
                <a:cs typeface="Calibri"/>
              </a:rPr>
              <a:t> CZ.02.3.68/0.0/0.0/19_078/0019192</a:t>
            </a:r>
            <a:endParaRPr lang="cs-CZ" sz="7200" dirty="0">
              <a:ea typeface="Calibri"/>
              <a:cs typeface="Times New Roman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cs-CZ" sz="8000" b="1" dirty="0">
              <a:ea typeface="Calibri"/>
              <a:cs typeface="Calibri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8000" b="1" dirty="0">
                <a:ea typeface="Calibri"/>
                <a:cs typeface="Calibri"/>
              </a:rPr>
              <a:t>Co děláme my jako partner?</a:t>
            </a:r>
            <a:endParaRPr lang="cs-CZ" sz="8000" dirty="0">
              <a:ea typeface="Calibri"/>
              <a:cs typeface="Times New Roman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8000" b="1" dirty="0">
                <a:ea typeface="Calibri"/>
                <a:cs typeface="Calibri"/>
              </a:rPr>
              <a:t>Střední průmyslová škola stavební Hradec králové řeší vybudování odborné učebny pro využití digitálních technologií ve stavebnictví - BIM projektování, virtuální realitu, 3D tisk a digitalizaci sportovní haly školy. Výsledkem bude rozšíření znalostí a schopností žáků v samostatné tvorbě 3D modelů.</a:t>
            </a:r>
            <a:r>
              <a:rPr lang="cs-CZ" sz="8000" b="1" dirty="0">
                <a:ea typeface="Calibri"/>
                <a:cs typeface="Times New Roman"/>
              </a:rPr>
              <a:t> 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cs-CZ" sz="8000" b="1" dirty="0">
              <a:ea typeface="Calibri"/>
              <a:cs typeface="Times New Roman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8000" i="1" dirty="0">
                <a:ea typeface="Calibri"/>
                <a:cs typeface="Calibri"/>
              </a:rPr>
              <a:t>Projekt „Implementace Krajského akčního plánu rozvoje vzdělávání v Královéhradeckém kraji II“ je spolufinancován Evropskou unií.</a:t>
            </a:r>
            <a:endParaRPr lang="cs-CZ" sz="8000" dirty="0">
              <a:ea typeface="Calibri"/>
              <a:cs typeface="Times New Roman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320664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Zástupný symbol pro obsah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01"/>
          <a:stretch/>
        </p:blipFill>
        <p:spPr>
          <a:xfrm>
            <a:off x="0" y="3600"/>
            <a:ext cx="9144000" cy="5980128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2385225" y="1124744"/>
            <a:ext cx="49807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b="1" dirty="0"/>
              <a:t> P16 – partner pro zajištění aktivit programu  </a:t>
            </a:r>
          </a:p>
        </p:txBody>
      </p:sp>
      <p:sp>
        <p:nvSpPr>
          <p:cNvPr id="9" name="Zástupný symbol pro obsah 2"/>
          <p:cNvSpPr txBox="1">
            <a:spLocks/>
          </p:cNvSpPr>
          <p:nvPr/>
        </p:nvSpPr>
        <p:spPr>
          <a:xfrm>
            <a:off x="467544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400"/>
              <a:t>       Víme jak začít – potřebujeme – oddělenou učebnu s            	nerušeným přístupem dětí a žáků – vybudujeme ji</a:t>
            </a:r>
            <a:endParaRPr lang="cs-CZ" sz="2400" dirty="0"/>
          </a:p>
        </p:txBody>
      </p:sp>
      <p:pic>
        <p:nvPicPr>
          <p:cNvPr id="10" name="Picture 2" descr="C:\Users\Standa\Desktop\IMGP979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2" b="17913"/>
          <a:stretch/>
        </p:blipFill>
        <p:spPr bwMode="auto">
          <a:xfrm>
            <a:off x="1342704" y="2479160"/>
            <a:ext cx="6480000" cy="3379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64609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Zástupný symbol pro obsah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01"/>
          <a:stretch/>
        </p:blipFill>
        <p:spPr>
          <a:xfrm>
            <a:off x="0" y="3600"/>
            <a:ext cx="9144000" cy="5980128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2385225" y="1124744"/>
            <a:ext cx="49807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b="1" dirty="0"/>
              <a:t> P16 – partner pro zajištění aktivit programu  </a:t>
            </a: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cs-CZ" sz="2400"/>
              <a:t>     Klíčová aktivita KA 2 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cs-CZ" sz="2400"/>
              <a:t>     Implementace plánovaných aktivit k naplnění klíčových témat KAP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cs-CZ" sz="2400"/>
              <a:t>     Podpora polytechnického vzdělávání, digitalizace ve vzdělávání</a:t>
            </a:r>
          </a:p>
          <a:p>
            <a:r>
              <a:rPr lang="cs-CZ" sz="2400"/>
              <a:t>Zajišťujeme výbavu učebny nábytkem – standardní </a:t>
            </a:r>
          </a:p>
          <a:p>
            <a:r>
              <a:rPr lang="cs-CZ" sz="2400"/>
              <a:t>IT techniku – většinou standardní</a:t>
            </a:r>
          </a:p>
          <a:p>
            <a:r>
              <a:rPr lang="cs-CZ" sz="2400"/>
              <a:t>PC, klávesnice, myš, monitor a základní software</a:t>
            </a:r>
          </a:p>
          <a:p>
            <a:r>
              <a:rPr lang="cs-CZ" sz="2400"/>
              <a:t>Jsme školou technicky zaměřenou, a proto i některá výbava bude technicky náročnější </a:t>
            </a:r>
          </a:p>
          <a:p>
            <a:r>
              <a:rPr lang="cs-CZ" sz="2400"/>
              <a:t>Např. brýle 3D VR Hololens posunou výuku na vyšší úroveň </a:t>
            </a:r>
          </a:p>
          <a:p>
            <a:r>
              <a:rPr lang="cs-CZ" sz="2400"/>
              <a:t>V neposlední řadě zvládneme vztahy techniky a žáků pro pomaturitní použití žáků na pracovním trhu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140325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Zástupný symbol pro obsah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01"/>
          <a:stretch/>
        </p:blipFill>
        <p:spPr>
          <a:xfrm>
            <a:off x="0" y="3600"/>
            <a:ext cx="9144000" cy="5980128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2385225" y="1124744"/>
            <a:ext cx="49807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b="1" dirty="0"/>
              <a:t> P16 – partner pro zajištění aktivit programu  </a:t>
            </a: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cs-CZ" sz="2400"/>
          </a:p>
          <a:p>
            <a:pPr marL="0" indent="0">
              <a:buFont typeface="Arial" panose="020B0604020202020204" pitchFamily="34" charset="0"/>
              <a:buNone/>
            </a:pPr>
            <a:r>
              <a:rPr lang="cs-CZ" sz="2400"/>
              <a:t>     Software na naší škole a jeho zvládnutí je určující pro 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s-CZ" sz="2400"/>
              <a:t>     úspěch žáků v pomaturitní realizaci na pracovním trhu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s-CZ" sz="2400"/>
              <a:t>     Pracujeme s následujícími programy:</a:t>
            </a:r>
          </a:p>
          <a:p>
            <a:r>
              <a:rPr lang="cs-CZ" sz="2400"/>
              <a:t>AutoCAD</a:t>
            </a:r>
          </a:p>
          <a:p>
            <a:r>
              <a:rPr lang="cs-CZ" sz="2400"/>
              <a:t>ArchiCAD</a:t>
            </a:r>
          </a:p>
          <a:p>
            <a:r>
              <a:rPr lang="cs-CZ" sz="2400"/>
              <a:t>Lumion</a:t>
            </a:r>
          </a:p>
          <a:p>
            <a:r>
              <a:rPr lang="cs-CZ" sz="2400"/>
              <a:t>Slicer a Cura pro přípravu a opravu chyb před 3D tiskem</a:t>
            </a:r>
          </a:p>
          <a:p>
            <a:r>
              <a:rPr lang="cs-CZ" sz="2400"/>
              <a:t>Jednotlivé programy řídící 3D tiskárny</a:t>
            </a:r>
          </a:p>
          <a:p>
            <a:r>
              <a:rPr lang="cs-CZ" sz="2400"/>
              <a:t>Virtuální realita brýlí Oculus a MS Hololens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403661147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2298</TotalTime>
  <Words>1081</Words>
  <Application>Microsoft Office PowerPoint</Application>
  <PresentationFormat>Předvádění na obrazovce (4:3)</PresentationFormat>
  <Paragraphs>119</Paragraphs>
  <Slides>23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9" baseType="lpstr">
      <vt:lpstr>Arial</vt:lpstr>
      <vt:lpstr>Calibri</vt:lpstr>
      <vt:lpstr>Times New Roman</vt:lpstr>
      <vt:lpstr>Wingdings</vt:lpstr>
      <vt:lpstr>Motiv systému Office</vt:lpstr>
      <vt:lpstr>Acrobat Document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Standa</dc:creator>
  <cp:lastModifiedBy>Kocourková Zuzana Mgr.</cp:lastModifiedBy>
  <cp:revision>39</cp:revision>
  <dcterms:created xsi:type="dcterms:W3CDTF">2021-03-07T10:11:51Z</dcterms:created>
  <dcterms:modified xsi:type="dcterms:W3CDTF">2021-03-12T10:10:10Z</dcterms:modified>
</cp:coreProperties>
</file>