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6" r:id="rId9"/>
    <p:sldId id="271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4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0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1110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927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001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17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96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0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12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95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00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53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0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43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37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5EFF7-48D7-4402-8552-F48FC523AFBB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0036D6-D9CD-4F12-9667-B4FFDB969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4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4455C-C583-4846-94AE-7C75505CA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846" y="2202140"/>
            <a:ext cx="4591664" cy="1413877"/>
          </a:xfrm>
        </p:spPr>
        <p:txBody>
          <a:bodyPr>
            <a:normAutofit/>
          </a:bodyPr>
          <a:lstStyle/>
          <a:p>
            <a:r>
              <a:rPr lang="cs-CZ" sz="6600" b="1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IKAP </a:t>
            </a:r>
            <a:r>
              <a:rPr lang="cs-CZ" sz="6600" b="1" dirty="0" smtClean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KHK II</a:t>
            </a:r>
            <a:endParaRPr lang="cs-CZ" sz="6600" b="1" dirty="0">
              <a:solidFill>
                <a:srgbClr val="3E1B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19174D-F43A-4591-9720-B5B11B7AC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471" y="4216810"/>
            <a:ext cx="10513605" cy="161249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P20 – Střední odborná škola veterinární Hradec Králové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3DA2596-A865-4285-A4CE-15A8902580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81" y="764609"/>
            <a:ext cx="3846909" cy="288518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5C5BF63-9F4F-4643-9EC8-604648D81E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913" y="613685"/>
            <a:ext cx="1204058" cy="124161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224" y="5829300"/>
            <a:ext cx="46101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2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57310-939A-4097-A47B-3A88E9F72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449" y="3195484"/>
            <a:ext cx="7766936" cy="958344"/>
          </a:xfrm>
        </p:spPr>
        <p:txBody>
          <a:bodyPr/>
          <a:lstStyle/>
          <a:p>
            <a:r>
              <a:rPr lang="cs-CZ" dirty="0">
                <a:solidFill>
                  <a:srgbClr val="3E1B59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5290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ECD71-3A2B-434F-89E4-6F78ED0F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092" y="681037"/>
            <a:ext cx="10515600" cy="633681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FF630C-D02B-427C-8DF7-7593F444A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092" y="1153551"/>
            <a:ext cx="10515600" cy="502341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i="1" dirty="0"/>
              <a:t>Název našeho projektu: </a:t>
            </a:r>
          </a:p>
          <a:p>
            <a:pPr marL="0" indent="0">
              <a:buNone/>
            </a:pP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Podporujeme zvídavost </a:t>
            </a:r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žáků  </a:t>
            </a:r>
            <a:endParaRPr lang="cs-CZ" sz="4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aneb </a:t>
            </a:r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„Už </a:t>
            </a: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vím jak</a:t>
            </a:r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….“</a:t>
            </a:r>
            <a:endParaRPr lang="cs-CZ" sz="4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b="1" dirty="0">
              <a:solidFill>
                <a:srgbClr val="3E1B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i="1" dirty="0"/>
              <a:t>Cíl projektu:</a:t>
            </a:r>
          </a:p>
          <a:p>
            <a:pPr marL="0" indent="0">
              <a:buNone/>
            </a:pPr>
            <a:r>
              <a:rPr lang="cs-CZ" sz="3600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zvídavosti žáků základních a středních škol v oblasti polytechnického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55374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32B6-3917-4667-BF46-5E950FE7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26" y="492368"/>
            <a:ext cx="10515600" cy="1161333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pro žáky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B8312E-60DC-4B23-B109-E6AEB94F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26" y="1653701"/>
            <a:ext cx="10515600" cy="3372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Bloková cvičení pro žáky 7. nebo 8. tříd </a:t>
            </a:r>
            <a:r>
              <a:rPr lang="cs-CZ" sz="2400" b="1" dirty="0">
                <a:solidFill>
                  <a:srgbClr val="3E1B59"/>
                </a:solidFill>
              </a:rPr>
              <a:t>ZŠ</a:t>
            </a:r>
            <a:r>
              <a:rPr lang="cs-CZ" sz="2400" dirty="0">
                <a:solidFill>
                  <a:srgbClr val="3E1B59"/>
                </a:solidFill>
              </a:rPr>
              <a:t> dle ŠVP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3E1B59"/>
                </a:solidFill>
              </a:rPr>
              <a:t>rozvoj </a:t>
            </a:r>
            <a:r>
              <a:rPr lang="cs-CZ" sz="2400" dirty="0">
                <a:solidFill>
                  <a:srgbClr val="3E1B59"/>
                </a:solidFill>
              </a:rPr>
              <a:t>zvídavosti žáků v přírodovědné oblasti </a:t>
            </a:r>
            <a:endParaRPr lang="cs-CZ" sz="2400" dirty="0" smtClean="0">
              <a:solidFill>
                <a:srgbClr val="3E1B59"/>
              </a:solidFill>
            </a:endParaRPr>
          </a:p>
          <a:p>
            <a:pPr>
              <a:buFontTx/>
              <a:buChar char="-"/>
            </a:pPr>
            <a:endParaRPr lang="cs-CZ" sz="2400" dirty="0" smtClean="0">
              <a:solidFill>
                <a:srgbClr val="3E1B59"/>
              </a:solidFill>
            </a:endParaRPr>
          </a:p>
          <a:p>
            <a:pPr marL="0" indent="0">
              <a:buNone/>
            </a:pPr>
            <a:r>
              <a:rPr lang="cs-CZ" sz="2400" i="1" u="sng" dirty="0" smtClean="0">
                <a:solidFill>
                  <a:srgbClr val="3E1B59"/>
                </a:solidFill>
              </a:rPr>
              <a:t>Témata</a:t>
            </a:r>
            <a:r>
              <a:rPr lang="cs-CZ" sz="2400" i="1" u="sng" dirty="0">
                <a:solidFill>
                  <a:srgbClr val="3E1B59"/>
                </a:solidFill>
              </a:rPr>
              <a:t>:</a:t>
            </a:r>
          </a:p>
          <a:p>
            <a:r>
              <a:rPr lang="cs-CZ" sz="2400" b="1" dirty="0">
                <a:solidFill>
                  <a:srgbClr val="3E1B59"/>
                </a:solidFill>
              </a:rPr>
              <a:t>Jak to vypadá uvnitř těla zvířat </a:t>
            </a:r>
          </a:p>
          <a:p>
            <a:r>
              <a:rPr lang="cs-CZ" sz="2400" b="1" dirty="0">
                <a:solidFill>
                  <a:srgbClr val="3E1B59"/>
                </a:solidFill>
              </a:rPr>
              <a:t>Jak zacházet se zvířaty </a:t>
            </a:r>
          </a:p>
          <a:p>
            <a:r>
              <a:rPr lang="cs-CZ" sz="2400" b="1" dirty="0">
                <a:solidFill>
                  <a:srgbClr val="3E1B59"/>
                </a:solidFill>
              </a:rPr>
              <a:t>Jak se rodí (líhne) mládě</a:t>
            </a:r>
          </a:p>
          <a:p>
            <a:r>
              <a:rPr lang="cs-CZ" sz="2400" b="1" dirty="0">
                <a:solidFill>
                  <a:srgbClr val="3E1B59"/>
                </a:solidFill>
              </a:rPr>
              <a:t>Jak na první pomoc nejen u lid</a:t>
            </a:r>
            <a:r>
              <a:rPr lang="cs-CZ" sz="2400" dirty="0">
                <a:solidFill>
                  <a:srgbClr val="3E1B59"/>
                </a:solidFill>
              </a:rPr>
              <a:t>í</a:t>
            </a:r>
          </a:p>
        </p:txBody>
      </p:sp>
    </p:spTree>
    <p:extLst>
      <p:ext uri="{BB962C8B-B14F-4D97-AF65-F5344CB8AC3E}">
        <p14:creationId xmlns:p14="http://schemas.microsoft.com/office/powerpoint/2010/main" val="29930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426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Průběh realizace blokových cvičení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5509"/>
            <a:ext cx="8596668" cy="5201265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Úprava prostoru vyšetřovny, kde budou probíhat bloková cvičení (úložné prostory, tabule)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b="1" u="sng" dirty="0" smtClean="0">
                <a:solidFill>
                  <a:srgbClr val="3E1B59"/>
                </a:solidFill>
              </a:rPr>
              <a:t>Vlastní realizace blokových cvičení pro žáky ZŠ</a:t>
            </a:r>
          </a:p>
          <a:p>
            <a:r>
              <a:rPr lang="cs-CZ" sz="2600" dirty="0" smtClean="0"/>
              <a:t>Žáci ZŠ budou pracovat v menších skupinkách pod vedením odborných učitelů a za pomoci žáků SŠ</a:t>
            </a:r>
          </a:p>
          <a:p>
            <a:r>
              <a:rPr lang="cs-CZ" sz="2600" dirty="0" smtClean="0"/>
              <a:t>Práce s živými zvířaty, modely v životní velikosti, pomůckami a nástroji nakoupenými z finanční podpory projektu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 smtClean="0"/>
              <a:t>Uskutečníme cca 24 </a:t>
            </a:r>
            <a:r>
              <a:rPr lang="cs-CZ" sz="2600" dirty="0"/>
              <a:t>blokových cvičení </a:t>
            </a:r>
          </a:p>
          <a:p>
            <a:r>
              <a:rPr lang="cs-CZ" sz="2600" dirty="0"/>
              <a:t>Ú</a:t>
            </a:r>
            <a:r>
              <a:rPr lang="cs-CZ" sz="2600" dirty="0" smtClean="0"/>
              <a:t>čast </a:t>
            </a:r>
            <a:r>
              <a:rPr lang="cs-CZ" sz="2600" dirty="0"/>
              <a:t>cca 120 žáků </a:t>
            </a:r>
            <a:r>
              <a:rPr lang="cs-CZ" sz="2600" dirty="0" smtClean="0"/>
              <a:t>ZŠ</a:t>
            </a:r>
            <a:endParaRPr lang="cs-CZ" sz="2600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2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E1835-7674-4C78-BC55-2225DB151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pro žáky SŠ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5C3AED-38F4-49E0-BA47-4D53A9669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400"/>
            <a:ext cx="10515600" cy="45507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projekty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E1B59"/>
                </a:solidFill>
              </a:rPr>
              <a:t>- rozvoj zvídavosti žáků v polytechnické oblasti</a:t>
            </a:r>
          </a:p>
          <a:p>
            <a:pPr marL="0" indent="0">
              <a:buNone/>
            </a:pPr>
            <a:endParaRPr lang="cs-CZ" sz="2400" dirty="0">
              <a:solidFill>
                <a:srgbClr val="3E1B59"/>
              </a:solidFill>
            </a:endParaRPr>
          </a:p>
          <a:p>
            <a:pPr marL="0" indent="0">
              <a:buNone/>
            </a:pPr>
            <a:r>
              <a:rPr lang="cs-CZ" sz="2400" i="1" u="sng" dirty="0">
                <a:solidFill>
                  <a:srgbClr val="3E1B59"/>
                </a:solidFill>
              </a:rPr>
              <a:t>Témata projektů: </a:t>
            </a:r>
          </a:p>
          <a:p>
            <a:r>
              <a:rPr lang="cs-CZ" sz="2400" dirty="0">
                <a:solidFill>
                  <a:srgbClr val="3E1B59"/>
                </a:solidFill>
              </a:rPr>
              <a:t>1. ročník: </a:t>
            </a:r>
            <a:r>
              <a:rPr lang="cs-CZ" sz="2400" b="1" dirty="0">
                <a:solidFill>
                  <a:srgbClr val="3E1B59"/>
                </a:solidFill>
              </a:rPr>
              <a:t>Technika v praxi aneb fyzika a my</a:t>
            </a:r>
          </a:p>
          <a:p>
            <a:r>
              <a:rPr lang="cs-CZ" sz="2400" dirty="0">
                <a:solidFill>
                  <a:srgbClr val="3E1B59"/>
                </a:solidFill>
              </a:rPr>
              <a:t>2. ročník: </a:t>
            </a:r>
            <a:r>
              <a:rPr lang="cs-CZ" sz="2400" b="1" dirty="0">
                <a:solidFill>
                  <a:srgbClr val="3E1B59"/>
                </a:solidFill>
              </a:rPr>
              <a:t>Technické a přírodní památky Krkonoš </a:t>
            </a:r>
          </a:p>
          <a:p>
            <a:r>
              <a:rPr lang="cs-CZ" sz="2400" dirty="0">
                <a:solidFill>
                  <a:srgbClr val="3E1B59"/>
                </a:solidFill>
              </a:rPr>
              <a:t>3. ročník: </a:t>
            </a:r>
            <a:r>
              <a:rPr lang="cs-CZ" sz="2400" b="1" dirty="0">
                <a:solidFill>
                  <a:srgbClr val="3E1B59"/>
                </a:solidFill>
              </a:rPr>
              <a:t>Robotizace v zemědělském podniku </a:t>
            </a:r>
          </a:p>
          <a:p>
            <a:r>
              <a:rPr lang="cs-CZ" sz="2400" dirty="0">
                <a:solidFill>
                  <a:srgbClr val="3E1B59"/>
                </a:solidFill>
              </a:rPr>
              <a:t>4. ročník: </a:t>
            </a:r>
            <a:r>
              <a:rPr lang="cs-CZ" sz="2400" b="1" dirty="0">
                <a:solidFill>
                  <a:srgbClr val="3E1B59"/>
                </a:solidFill>
              </a:rPr>
              <a:t>Metody vyšetřování a léčení malých zvířat na VFU Brno</a:t>
            </a:r>
          </a:p>
        </p:txBody>
      </p:sp>
    </p:spTree>
    <p:extLst>
      <p:ext uri="{BB962C8B-B14F-4D97-AF65-F5344CB8AC3E}">
        <p14:creationId xmlns:p14="http://schemas.microsoft.com/office/powerpoint/2010/main" val="11384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19432"/>
            <a:ext cx="8596668" cy="747252"/>
          </a:xfrm>
        </p:spPr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Průběh realizace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školních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0646"/>
            <a:ext cx="8596668" cy="468015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Jednodenní i vícedenní projekty</a:t>
            </a:r>
          </a:p>
          <a:p>
            <a:r>
              <a:rPr lang="cs-CZ" sz="2400" dirty="0" smtClean="0"/>
              <a:t>Návštěva interaktivních expozic (NTM, IQ-</a:t>
            </a:r>
            <a:r>
              <a:rPr lang="cs-CZ" sz="2400" dirty="0" err="1" smtClean="0"/>
              <a:t>Landia</a:t>
            </a:r>
            <a:r>
              <a:rPr lang="cs-CZ" sz="2400" dirty="0" smtClean="0"/>
              <a:t>), přírodních a technických památek, špičkových odborných pracovišť</a:t>
            </a:r>
          </a:p>
          <a:p>
            <a:r>
              <a:rPr lang="cs-CZ" sz="2400" dirty="0" smtClean="0"/>
              <a:t>Žáci na základě vlastního prožitku a získaných informací vypracují výstupní materiál (krátké </a:t>
            </a:r>
            <a:r>
              <a:rPr lang="cs-CZ" sz="2400" dirty="0" err="1" smtClean="0"/>
              <a:t>Power</a:t>
            </a:r>
            <a:r>
              <a:rPr lang="cs-CZ" sz="2400" dirty="0" smtClean="0"/>
              <a:t> pointové prezentace, informačních poster,..)</a:t>
            </a:r>
          </a:p>
          <a:p>
            <a:r>
              <a:rPr lang="cs-CZ" sz="2400" dirty="0" smtClean="0"/>
              <a:t> Prezentace výstupů před spolužáky při výuce 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c</a:t>
            </a:r>
            <a:r>
              <a:rPr lang="cs-CZ" sz="2400" dirty="0" smtClean="0"/>
              <a:t>ca 23 exkurzí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0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188DE-B825-43FF-8C0A-D14CB139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pro žáky SŠ</a:t>
            </a:r>
            <a:endParaRPr lang="cs-CZ" u="sng" dirty="0">
              <a:solidFill>
                <a:srgbClr val="3E1B59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194D7-ACE4-4F81-8AEB-FEECB976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5665"/>
            <a:ext cx="1021764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3E1B59"/>
                </a:solidFill>
              </a:rPr>
              <a:t>Rozvoj polytechnických a digitálních a kompetencí </a:t>
            </a:r>
            <a:r>
              <a:rPr lang="cs-CZ" sz="2400" b="1" dirty="0" smtClean="0">
                <a:solidFill>
                  <a:srgbClr val="3E1B59"/>
                </a:solidFill>
              </a:rPr>
              <a:t>žáků</a:t>
            </a:r>
          </a:p>
          <a:p>
            <a:pPr marL="0" indent="0">
              <a:buNone/>
            </a:pPr>
            <a:endParaRPr lang="cs-CZ" sz="2400" b="1" dirty="0">
              <a:solidFill>
                <a:srgbClr val="3E1B59"/>
              </a:solidFill>
            </a:endParaRPr>
          </a:p>
          <a:p>
            <a:r>
              <a:rPr lang="cs-CZ" sz="2400" dirty="0">
                <a:solidFill>
                  <a:srgbClr val="3E1B59"/>
                </a:solidFill>
              </a:rPr>
              <a:t>Nákup 3D </a:t>
            </a:r>
            <a:r>
              <a:rPr lang="cs-CZ" sz="2400" dirty="0" smtClean="0">
                <a:solidFill>
                  <a:srgbClr val="3E1B59"/>
                </a:solidFill>
              </a:rPr>
              <a:t>tiskáren</a:t>
            </a:r>
          </a:p>
          <a:p>
            <a:r>
              <a:rPr lang="cs-CZ" sz="2400" dirty="0">
                <a:solidFill>
                  <a:srgbClr val="3E1B59"/>
                </a:solidFill>
              </a:rPr>
              <a:t>Obsluha a programování v rámci předmětu Výpočetní technika</a:t>
            </a:r>
            <a:endParaRPr lang="cs-CZ" sz="2400" dirty="0" smtClean="0">
              <a:solidFill>
                <a:srgbClr val="3E1B59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3E1B59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3E1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6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F5BBD-670E-4B8D-A298-B1911186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3E1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Šablony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1E3BDB-3208-4253-A8E4-5EE9D8D08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E1B59"/>
                </a:solidFill>
              </a:rPr>
              <a:t>Školní kariérový poradce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E1B59"/>
                </a:solidFill>
              </a:rPr>
              <a:t>			(23 měsíců)</a:t>
            </a:r>
          </a:p>
          <a:p>
            <a:pPr marL="0" indent="0">
              <a:buNone/>
            </a:pPr>
            <a:endParaRPr lang="cs-CZ" sz="2400" dirty="0">
              <a:solidFill>
                <a:srgbClr val="3E1B59"/>
              </a:solidFill>
            </a:endParaRPr>
          </a:p>
          <a:p>
            <a:r>
              <a:rPr lang="cs-CZ" sz="2400" b="1" dirty="0">
                <a:solidFill>
                  <a:srgbClr val="3E1B59"/>
                </a:solidFill>
              </a:rPr>
              <a:t>Doučování žáků SŠ ohrožených školním neúspěchem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E1B59"/>
                </a:solidFill>
              </a:rPr>
              <a:t>			(5 šablon)</a:t>
            </a:r>
          </a:p>
          <a:p>
            <a:pPr marL="0" indent="0">
              <a:buNone/>
            </a:pPr>
            <a:endParaRPr lang="cs-CZ" sz="2400" b="1" dirty="0">
              <a:solidFill>
                <a:srgbClr val="3E1B59"/>
              </a:solidFill>
            </a:endParaRPr>
          </a:p>
          <a:p>
            <a:r>
              <a:rPr lang="cs-CZ" sz="2400" b="1" dirty="0">
                <a:solidFill>
                  <a:srgbClr val="3E1B59"/>
                </a:solidFill>
              </a:rPr>
              <a:t>Zahraniční mobility pedagogických pracovníků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E1B59"/>
                </a:solidFill>
              </a:rPr>
              <a:t>			(3 pedagogové, Velká Británie)</a:t>
            </a:r>
          </a:p>
        </p:txBody>
      </p:sp>
    </p:spTree>
    <p:extLst>
      <p:ext uri="{BB962C8B-B14F-4D97-AF65-F5344CB8AC3E}">
        <p14:creationId xmlns:p14="http://schemas.microsoft.com/office/powerpoint/2010/main" val="27495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811" y="1091381"/>
            <a:ext cx="6706692" cy="668594"/>
          </a:xfrm>
        </p:spPr>
        <p:txBody>
          <a:bodyPr/>
          <a:lstStyle/>
          <a:p>
            <a:r>
              <a:rPr lang="cs-CZ" dirty="0" smtClean="0"/>
              <a:t>Finanční podpora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202809"/>
            <a:ext cx="8596668" cy="1447850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1 512 400 Kč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424479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341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IKAP KHK II</vt:lpstr>
      <vt:lpstr> </vt:lpstr>
      <vt:lpstr>Aktivity pro žáky ZŠ</vt:lpstr>
      <vt:lpstr>Průběh realizace blokových cvičení</vt:lpstr>
      <vt:lpstr>Aktivity pro žáky SŠ</vt:lpstr>
      <vt:lpstr>Průběh realizace školních projektů</vt:lpstr>
      <vt:lpstr>Aktivity pro žáky SŠ</vt:lpstr>
      <vt:lpstr>Šablony III</vt:lpstr>
      <vt:lpstr>Finanční podpora projektu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IKAP II</dc:title>
  <dc:creator>pc</dc:creator>
  <cp:lastModifiedBy>zastupce</cp:lastModifiedBy>
  <cp:revision>31</cp:revision>
  <dcterms:created xsi:type="dcterms:W3CDTF">2021-03-13T12:43:47Z</dcterms:created>
  <dcterms:modified xsi:type="dcterms:W3CDTF">2021-03-15T11:31:45Z</dcterms:modified>
</cp:coreProperties>
</file>