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EB"/>
    <a:srgbClr val="FCC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D7EBC-49E7-4DCD-871E-DD70D0CF9996}" v="3686" dt="2021-03-17T22:40:13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youtu.be/htc_1K5ayXg" TargetMode="External"/><Relationship Id="rId7" Type="http://schemas.openxmlformats.org/officeDocument/2006/relationships/hyperlink" Target="https://www.oahk.cz/veletrh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44HYwvvcAY" TargetMode="External"/><Relationship Id="rId5" Type="http://schemas.openxmlformats.org/officeDocument/2006/relationships/hyperlink" Target="https://youtu.be/6e2BbtkJ4ns" TargetMode="External"/><Relationship Id="rId4" Type="http://schemas.openxmlformats.org/officeDocument/2006/relationships/hyperlink" Target="https://youtu.be/0SW6yZTd6S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199" y="1762298"/>
            <a:ext cx="11338558" cy="174567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dirty="0" smtClean="0">
                <a:latin typeface="Arial"/>
                <a:ea typeface="+mj-lt"/>
                <a:cs typeface="+mj-lt"/>
              </a:rPr>
              <a:t>Obchodní akademie, Střední odborná škola a Jazyková škola s právem státní jazykové zkoušky, Hradec Králové</a:t>
            </a:r>
            <a:endParaRPr lang="cs-CZ" sz="3600" i="1" dirty="0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647C03A-AEF0-4683-83F7-53B0D6780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478" y="309065"/>
            <a:ext cx="5909953" cy="86628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81199" y="4094920"/>
            <a:ext cx="11222181" cy="12635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000" b="1" dirty="0" smtClean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Partner č. 13</a:t>
            </a:r>
          </a:p>
          <a:p>
            <a:pPr>
              <a:lnSpc>
                <a:spcPct val="100000"/>
              </a:lnSpc>
            </a:pPr>
            <a:r>
              <a:rPr lang="cs-CZ" sz="2000" i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v</a:t>
            </a:r>
            <a:r>
              <a:rPr lang="cs-CZ" sz="2000" i="1" dirty="0" smtClean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projektu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IMPLEMENTACE KRAJSKÉHO AKČNÍHO PLÁNU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ROZVOJE VZDĚLÁVÁNÍ V KRÁLOVÉHRADECKÉM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KRAJI II</a:t>
            </a:r>
            <a:endParaRPr lang="cs-CZ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7B55E-D9A2-479B-874C-ADD1EFEA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977"/>
            <a:ext cx="10515600" cy="1325563"/>
          </a:xfrm>
        </p:spPr>
        <p:txBody>
          <a:bodyPr/>
          <a:lstStyle/>
          <a:p>
            <a:r>
              <a:rPr lang="cs-CZ" dirty="0">
                <a:latin typeface="Arial"/>
                <a:cs typeface="Arial"/>
              </a:rPr>
              <a:t>Projektový </a:t>
            </a:r>
            <a:r>
              <a:rPr lang="cs-CZ" dirty="0" smtClean="0">
                <a:latin typeface="Arial"/>
                <a:cs typeface="Arial"/>
              </a:rPr>
              <a:t>záměr</a:t>
            </a:r>
            <a:endParaRPr lang="cs-CZ" dirty="0">
              <a:latin typeface="Arial"/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5570A-1684-4E3E-9B8E-B6C212BE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218"/>
            <a:ext cx="102681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>
              <a:spcAft>
                <a:spcPts val="1000"/>
              </a:spcAft>
            </a:pPr>
            <a:r>
              <a:rPr lang="cs-CZ" i="1" dirty="0">
                <a:latin typeface="Arial"/>
                <a:ea typeface="+mn-lt"/>
                <a:cs typeface="Arial"/>
              </a:rPr>
              <a:t>Strategický cíl 2:</a:t>
            </a:r>
            <a:r>
              <a:rPr lang="cs-CZ" dirty="0">
                <a:latin typeface="Arial"/>
                <a:ea typeface="+mn-lt"/>
                <a:cs typeface="Arial"/>
              </a:rPr>
              <a:t> Vytvoření systému </a:t>
            </a:r>
            <a:r>
              <a:rPr lang="cs-CZ" b="1" dirty="0">
                <a:solidFill>
                  <a:srgbClr val="00B0F0"/>
                </a:solidFill>
                <a:latin typeface="Arial"/>
                <a:ea typeface="+mn-lt"/>
                <a:cs typeface="Arial"/>
              </a:rPr>
              <a:t>komplexní</a:t>
            </a:r>
            <a:r>
              <a:rPr lang="cs-CZ" dirty="0">
                <a:latin typeface="Arial"/>
                <a:ea typeface="+mn-lt"/>
                <a:cs typeface="Arial"/>
              </a:rPr>
              <a:t> podpory rozvoje podnikavosti, iniciativy a kreativity. </a:t>
            </a:r>
            <a:endParaRPr lang="cs-CZ" b="1" dirty="0">
              <a:latin typeface="Arial"/>
              <a:ea typeface="+mn-lt"/>
              <a:cs typeface="Arial"/>
            </a:endParaRPr>
          </a:p>
          <a:p>
            <a:pPr marL="457200">
              <a:spcAft>
                <a:spcPts val="1000"/>
              </a:spcAft>
            </a:pPr>
            <a:r>
              <a:rPr lang="cs-CZ" i="1" dirty="0">
                <a:latin typeface="Arial"/>
                <a:ea typeface="+mn-lt"/>
                <a:cs typeface="Arial"/>
              </a:rPr>
              <a:t>Specifický cíl 2.2:</a:t>
            </a:r>
            <a:r>
              <a:rPr lang="cs-CZ" dirty="0">
                <a:latin typeface="Arial"/>
                <a:ea typeface="+mn-lt"/>
                <a:cs typeface="Arial"/>
              </a:rPr>
              <a:t> Žáci jsou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+mn-lt"/>
                <a:cs typeface="Arial"/>
              </a:rPr>
              <a:t>dostatečně motivováni</a:t>
            </a:r>
            <a:r>
              <a:rPr lang="cs-CZ" dirty="0">
                <a:latin typeface="Arial"/>
                <a:ea typeface="+mn-lt"/>
                <a:cs typeface="Arial"/>
              </a:rPr>
              <a:t> v oblasti podnikavosti, iniciativy a kreativity a mají možnost účastnit se různých aktivit i mimo klasické vyučování.  </a:t>
            </a:r>
            <a:endParaRPr lang="cs-CZ" b="1" dirty="0">
              <a:latin typeface="Arial"/>
              <a:ea typeface="+mn-lt"/>
              <a:cs typeface="Arial"/>
            </a:endParaRPr>
          </a:p>
          <a:p>
            <a:pPr marL="457200">
              <a:spcAft>
                <a:spcPts val="1000"/>
              </a:spcAft>
            </a:pPr>
            <a:r>
              <a:rPr lang="cs-CZ" i="1" dirty="0">
                <a:latin typeface="Arial"/>
                <a:ea typeface="+mn-lt"/>
                <a:cs typeface="Arial"/>
              </a:rPr>
              <a:t>Dílčí cíl 2.2.1:</a:t>
            </a:r>
            <a:r>
              <a:rPr lang="cs-CZ" dirty="0">
                <a:latin typeface="Arial"/>
                <a:ea typeface="+mn-lt"/>
                <a:cs typeface="Arial"/>
              </a:rPr>
              <a:t> Podpořit </a:t>
            </a:r>
            <a:r>
              <a:rPr lang="cs-CZ" b="1" dirty="0">
                <a:solidFill>
                  <a:srgbClr val="FCCFF2"/>
                </a:solidFill>
                <a:latin typeface="Arial"/>
                <a:ea typeface="+mn-lt"/>
                <a:cs typeface="Arial"/>
              </a:rPr>
              <a:t>účast v soutěžích</a:t>
            </a:r>
            <a:r>
              <a:rPr lang="cs-CZ" dirty="0">
                <a:latin typeface="Arial"/>
                <a:ea typeface="+mn-lt"/>
                <a:cs typeface="Arial"/>
              </a:rPr>
              <a:t> pro žáky</a:t>
            </a:r>
          </a:p>
          <a:p>
            <a:pPr marL="0" indent="0">
              <a:buNone/>
            </a:pPr>
            <a:endParaRPr lang="cs-CZ" sz="3000" b="1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b="1">
                <a:latin typeface="Arial"/>
                <a:ea typeface="+mn-lt"/>
                <a:cs typeface="+mn-lt"/>
              </a:rPr>
              <a:t>Vrstevnické učení a spolupráce učitelů SŠ, ZŠ a MŠ</a:t>
            </a:r>
            <a:endParaRPr lang="cs-CZ" sz="3000">
              <a:latin typeface="Arial"/>
              <a:cs typeface="Arial"/>
            </a:endParaRPr>
          </a:p>
        </p:txBody>
      </p:sp>
      <p:pic>
        <p:nvPicPr>
          <p:cNvPr id="5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18F6FB6-787E-43B4-B103-2091F1C97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478" y="118565"/>
            <a:ext cx="5167003" cy="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7B55E-D9A2-479B-874C-ADD1EFEA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9685"/>
            <a:ext cx="10515600" cy="787083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  <a:latin typeface="Arial"/>
                <a:cs typeface="Arial"/>
              </a:rPr>
              <a:t>Komplexní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5570A-1684-4E3E-9B8E-B6C212BE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2681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spcAft>
                <a:spcPts val="1000"/>
              </a:spcAft>
              <a:buNone/>
            </a:pPr>
            <a:r>
              <a:rPr lang="cs-CZ" sz="3000" b="1" dirty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Ve skutečných podnikatelských aktivitách žáci plánují a </a:t>
            </a:r>
            <a:r>
              <a:rPr lang="cs-CZ" sz="3000" b="1">
                <a:solidFill>
                  <a:srgbClr val="00B0F0"/>
                </a:solidFill>
                <a:latin typeface="Arial"/>
                <a:ea typeface="+mn-lt"/>
                <a:cs typeface="+mn-lt"/>
              </a:rPr>
              <a:t>realizují vlastní kreativní nápady a obchodují. </a:t>
            </a:r>
            <a:endParaRPr lang="cs-CZ"/>
          </a:p>
          <a:p>
            <a:pPr marL="457200">
              <a:spcAft>
                <a:spcPts val="1000"/>
              </a:spcAft>
            </a:pPr>
            <a:r>
              <a:rPr lang="cs-CZ">
                <a:ea typeface="+mn-lt"/>
                <a:cs typeface="+mn-lt"/>
              </a:rPr>
              <a:t>Dětská firma podle konceptu JA Czech</a:t>
            </a:r>
            <a:endParaRPr lang="cs-CZ" b="1">
              <a:latin typeface="Arial"/>
              <a:ea typeface="+mn-lt"/>
              <a:cs typeface="Arial"/>
            </a:endParaRPr>
          </a:p>
          <a:p>
            <a:pPr marL="457200">
              <a:spcAft>
                <a:spcPts val="1000"/>
              </a:spcAft>
            </a:pPr>
            <a:r>
              <a:rPr lang="cs-CZ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Polytechnické vzdělávání - výroba prototypu</a:t>
            </a:r>
            <a:endParaRPr lang="cs-CZ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457200">
              <a:spcAft>
                <a:spcPts val="1000"/>
              </a:spcAft>
            </a:pPr>
            <a:r>
              <a:rPr lang="cs-CZ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Psaní desetiprstovou hmatovou metodou, písemnosti, kalkulace</a:t>
            </a:r>
            <a:endParaRPr lang="cs-CZ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457200">
              <a:spcAft>
                <a:spcPts val="1000"/>
              </a:spcAft>
            </a:pPr>
            <a:r>
              <a:rPr lang="cs-CZ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Obchodní angličtina</a:t>
            </a:r>
            <a:endParaRPr lang="cs-CZ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</p:txBody>
      </p:sp>
      <p:pic>
        <p:nvPicPr>
          <p:cNvPr id="5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C565F3E7-37C5-41F6-A930-DAD268DA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478" y="118565"/>
            <a:ext cx="5167003" cy="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7B55E-D9A2-479B-874C-ADD1EFEA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9685"/>
            <a:ext cx="10515600" cy="787083"/>
          </a:xfrm>
        </p:spPr>
        <p:txBody>
          <a:bodyPr/>
          <a:lstStyle/>
          <a:p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Dostatečně motivovaní</a:t>
            </a:r>
            <a:endParaRPr lang="cs-CZ">
              <a:solidFill>
                <a:schemeClr val="accent6">
                  <a:lumMod val="60000"/>
                  <a:lumOff val="40000"/>
                </a:schemeClr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5570A-1684-4E3E-9B8E-B6C212BE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784"/>
            <a:ext cx="10268198" cy="4618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spcAft>
                <a:spcPts val="1000"/>
              </a:spcAft>
              <a:buNone/>
            </a:pPr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+mn-lt"/>
                <a:cs typeface="Arial"/>
              </a:rPr>
              <a:t>Tandemová výuka, vrstevnické učení, měření sil.</a:t>
            </a:r>
            <a:endParaRPr lang="cs-CZ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pPr marL="457200">
              <a:spcAft>
                <a:spcPts val="1000"/>
              </a:spcAft>
            </a:pPr>
            <a:r>
              <a:rPr lang="cs-CZ">
                <a:ea typeface="+mn-lt"/>
                <a:cs typeface="+mn-lt"/>
              </a:rPr>
              <a:t>Učitelé OA HK předávají zkušenosti učitelům ZŠ a MŠ</a:t>
            </a:r>
            <a:endParaRPr lang="cs-CZ" b="1">
              <a:latin typeface="Arial"/>
              <a:ea typeface="+mn-lt"/>
              <a:cs typeface="Arial"/>
            </a:endParaRPr>
          </a:p>
          <a:p>
            <a:pPr marL="457200">
              <a:spcAft>
                <a:spcPts val="1000"/>
              </a:spcAft>
            </a:pPr>
            <a:r>
              <a:rPr lang="cs-CZ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Žáci OA HK předávají zkušenosti žákům ZŠ a dětem z MŠ</a:t>
            </a:r>
            <a:endParaRPr lang="cs-CZ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457200">
              <a:spcAft>
                <a:spcPts val="1000"/>
              </a:spcAft>
            </a:pPr>
            <a:r>
              <a:rPr lang="cs-CZ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Exkurze do reálných podniků</a:t>
            </a:r>
            <a:endParaRPr lang="cs-CZ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457200">
              <a:spcAft>
                <a:spcPts val="1000"/>
              </a:spcAft>
            </a:pPr>
            <a:r>
              <a:rPr lang="cs-CZ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Možnost průběžně provnávat svou firmu s ostatními </a:t>
            </a:r>
          </a:p>
          <a:p>
            <a:pPr marL="0" indent="0" algn="ctr">
              <a:buNone/>
            </a:pPr>
            <a:r>
              <a:rPr lang="cs-CZ" sz="3000" b="1">
                <a:solidFill>
                  <a:schemeClr val="accent6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Dětské firmy ZŠ a MŠ, </a:t>
            </a:r>
            <a:endParaRPr lang="cs-CZ" sz="3000">
              <a:solidFill>
                <a:schemeClr val="accent6">
                  <a:lumMod val="75000"/>
                </a:schemeClr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cs-CZ" sz="3000" b="1">
                <a:solidFill>
                  <a:schemeClr val="accent6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studetská firma - sociální podnikání</a:t>
            </a:r>
            <a:endParaRPr lang="cs-CZ" sz="30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0C45725-E598-430C-BC2A-E7B2BBD8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478" y="118565"/>
            <a:ext cx="5167003" cy="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7B55E-D9A2-479B-874C-ADD1EFEA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9685"/>
            <a:ext cx="10515600" cy="787083"/>
          </a:xfrm>
        </p:spPr>
        <p:txBody>
          <a:bodyPr/>
          <a:lstStyle/>
          <a:p>
            <a:r>
              <a:rPr lang="cs-CZ" b="1">
                <a:solidFill>
                  <a:srgbClr val="FCCFF2"/>
                </a:solidFill>
                <a:latin typeface="Arial"/>
                <a:cs typeface="Arial"/>
              </a:rPr>
              <a:t>Účast v soutěžích</a:t>
            </a:r>
            <a:endParaRPr lang="cs-CZ">
              <a:solidFill>
                <a:srgbClr val="FCCFF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5570A-1684-4E3E-9B8E-B6C212BE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26819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0">
              <a:spcAft>
                <a:spcPts val="1000"/>
              </a:spcAft>
              <a:buNone/>
            </a:pPr>
            <a:r>
              <a:rPr lang="cs-CZ" sz="3000" b="1">
                <a:solidFill>
                  <a:srgbClr val="FCCFF2"/>
                </a:solidFill>
                <a:latin typeface="Arial"/>
                <a:ea typeface="+mn-lt"/>
                <a:cs typeface="+mn-lt"/>
              </a:rPr>
              <a:t>Veletrhy dětských firem v Aldisu.</a:t>
            </a:r>
            <a:r>
              <a:rPr lang="cs-CZ" sz="3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cs-CZ" sz="3000" b="1" dirty="0">
                <a:solidFill>
                  <a:srgbClr val="00B0F0"/>
                </a:solidFill>
                <a:latin typeface="Arial"/>
                <a:ea typeface="+mn-lt"/>
                <a:cs typeface="+mn-lt"/>
              </a:rPr>
              <a:t> </a:t>
            </a:r>
            <a:endParaRPr lang="cs-CZ"/>
          </a:p>
          <a:p>
            <a:pPr marL="457200">
              <a:spcAft>
                <a:spcPts val="1000"/>
              </a:spcAft>
            </a:pPr>
            <a:r>
              <a:rPr lang="cs-CZ">
                <a:ea typeface="+mn-lt"/>
                <a:cs typeface="+mn-lt"/>
              </a:rPr>
              <a:t>Srovnání obchodních dovedností</a:t>
            </a:r>
          </a:p>
          <a:p>
            <a:pPr marL="457200">
              <a:spcAft>
                <a:spcPts val="1000"/>
              </a:spcAft>
            </a:pPr>
            <a:r>
              <a:rPr lang="cs-CZ">
                <a:ea typeface="+mn-lt"/>
                <a:cs typeface="+mn-lt"/>
              </a:rPr>
              <a:t>Doprovodné aktivity (Logo, e-shop, reklamní spot, 10 minut před investorem </a:t>
            </a:r>
            <a:r>
              <a:rPr lang="cs-CZ" dirty="0">
                <a:ea typeface="+mn-lt"/>
                <a:cs typeface="+mn-lt"/>
              </a:rPr>
              <a:t>...)</a:t>
            </a:r>
            <a:endParaRPr lang="cs-CZ" dirty="0">
              <a:latin typeface="Calibri"/>
              <a:ea typeface="+mn-lt"/>
              <a:cs typeface="Calibri"/>
            </a:endParaRPr>
          </a:p>
          <a:p>
            <a:pPr marL="457200">
              <a:spcAft>
                <a:spcPts val="1000"/>
              </a:spcAft>
            </a:pPr>
            <a:r>
              <a:rPr lang="cs-CZ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Prezentace dětských firem na akcích spolupracujících škol</a:t>
            </a:r>
            <a:endParaRPr lang="cs-CZ"/>
          </a:p>
          <a:p>
            <a:pPr marL="457200">
              <a:spcAft>
                <a:spcPts val="1000"/>
              </a:spcAft>
            </a:pPr>
            <a:r>
              <a:rPr lang="cs-CZ">
                <a:solidFill>
                  <a:srgbClr val="000000"/>
                </a:solidFill>
                <a:latin typeface="Calibri"/>
                <a:cs typeface="Calibri"/>
              </a:rPr>
              <a:t>Soutěže v distanční variantě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cs-CZ" sz="3000" b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Reálné obchodní aktivity, konkurenční prostředí.</a:t>
            </a:r>
            <a:endParaRPr lang="cs-CZ">
              <a:solidFill>
                <a:schemeClr val="bg1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5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270E6995-0768-49CA-BD77-0754DACE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478" y="118565"/>
            <a:ext cx="5167003" cy="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7B55E-D9A2-479B-874C-ADD1EFEA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9685"/>
            <a:ext cx="10515600" cy="787083"/>
          </a:xfrm>
        </p:spPr>
        <p:txBody>
          <a:bodyPr/>
          <a:lstStyle/>
          <a:p>
            <a:r>
              <a:rPr lang="cs-CZ" b="1">
                <a:latin typeface="Arial"/>
                <a:cs typeface="Arial"/>
              </a:rPr>
              <a:t>Zkušenosti</a:t>
            </a:r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5570A-1684-4E3E-9B8E-B6C212BE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2681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spcAft>
                <a:spcPts val="1000"/>
              </a:spcAft>
              <a:buNone/>
            </a:pPr>
            <a:r>
              <a:rPr lang="cs-CZ" b="1" dirty="0">
                <a:latin typeface="Arial"/>
                <a:cs typeface="Calibri"/>
              </a:rPr>
              <a:t>Soutěžní klání dětských firem v  I-KAP, prosinec 2020:</a:t>
            </a:r>
          </a:p>
          <a:p>
            <a:pPr marL="457200">
              <a:spcAft>
                <a:spcPts val="1000"/>
              </a:spcAft>
            </a:pPr>
            <a:r>
              <a:rPr lang="cs-CZ" dirty="0">
                <a:ea typeface="+mn-lt"/>
                <a:cs typeface="+mn-lt"/>
              </a:rPr>
              <a:t>LMŠ Na Větvi 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  <a:hlinkClick r:id="rId3"/>
              </a:rPr>
              <a:t>https://youtu.be/htc_1K5ayXg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pPr marL="457200">
              <a:spcAft>
                <a:spcPts val="1000"/>
              </a:spcAft>
            </a:pPr>
            <a:r>
              <a:rPr lang="cs-CZ" dirty="0">
                <a:ea typeface="+mn-lt"/>
                <a:cs typeface="+mn-lt"/>
              </a:rPr>
              <a:t>MŠ</a:t>
            </a:r>
            <a:r>
              <a:rPr lang="cs-CZ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Třebechovická 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  <a:hlinkClick r:id="rId4"/>
              </a:rPr>
              <a:t>https://youtu.be/0SW6yZTd6SQ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a typeface="+mn-lt"/>
              <a:cs typeface="+mn-lt"/>
            </a:endParaRPr>
          </a:p>
          <a:p>
            <a:pPr marL="457200">
              <a:spcAft>
                <a:spcPts val="1000"/>
              </a:spcAft>
            </a:pPr>
            <a:r>
              <a:rPr lang="cs-CZ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ZŠ Sever </a:t>
            </a:r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  <a:ea typeface="+mn-lt"/>
                <a:cs typeface="+mn-lt"/>
                <a:hlinkClick r:id="rId5"/>
              </a:rPr>
              <a:t>https://youtu.be/6e2BbtkJ4ns</a:t>
            </a:r>
            <a:endParaRPr lang="cs-CZ" dirty="0">
              <a:solidFill>
                <a:schemeClr val="accent5">
                  <a:lumMod val="40000"/>
                  <a:lumOff val="60000"/>
                </a:schemeClr>
              </a:solidFill>
              <a:cs typeface="Calibri"/>
            </a:endParaRPr>
          </a:p>
          <a:p>
            <a:pPr marL="457200">
              <a:spcAft>
                <a:spcPts val="1000"/>
              </a:spcAft>
            </a:pPr>
            <a:r>
              <a:rPr lang="cs-CZ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ZŠ </a:t>
            </a:r>
            <a:r>
              <a:rPr lang="cs-CZ" dirty="0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Hučák</a:t>
            </a:r>
            <a:r>
              <a:rPr lang="cs-CZ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  <a:hlinkClick r:id="rId6"/>
              </a:rPr>
              <a:t>https://youtu.be/f44HYwvvcAY</a:t>
            </a:r>
            <a:endParaRPr lang="cs-CZ" dirty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endParaRPr lang="cs-CZ" sz="3000" b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3000" b="1" dirty="0">
                <a:ea typeface="+mn-lt"/>
                <a:cs typeface="+mn-lt"/>
                <a:hlinkClick r:id="rId7"/>
              </a:rPr>
              <a:t>https://www.oahk.cz/veletrhy/</a:t>
            </a:r>
            <a:endParaRPr lang="cs-CZ" b="1" dirty="0">
              <a:cs typeface="Calibri"/>
            </a:endParaRPr>
          </a:p>
        </p:txBody>
      </p:sp>
      <p:pic>
        <p:nvPicPr>
          <p:cNvPr id="5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869C531C-A658-42DF-B012-F99B0D405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2478" y="118565"/>
            <a:ext cx="5167003" cy="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1150A404-25E2-44AD-9CD2-9CC1BBF52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88" t="16835" r="-945" b="8916"/>
          <a:stretch/>
        </p:blipFill>
        <p:spPr>
          <a:xfrm>
            <a:off x="739427" y="468899"/>
            <a:ext cx="10157285" cy="59568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278" y="5962633"/>
            <a:ext cx="1228725" cy="4000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114" y="5998959"/>
            <a:ext cx="957955" cy="3118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79516" y="5821018"/>
            <a:ext cx="2616342" cy="54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www.oahk.cz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104</Words>
  <Application>Microsoft Office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systému Office</vt:lpstr>
      <vt:lpstr>Obchodní akademie, Střední odborná škola a Jazyková škola s právem státní jazykové zkoušky, Hradec Králové</vt:lpstr>
      <vt:lpstr>Projektový záměr</vt:lpstr>
      <vt:lpstr>Komplexní</vt:lpstr>
      <vt:lpstr>Dostatečně motivovaní</vt:lpstr>
      <vt:lpstr>Účast v soutěžích</vt:lpstr>
      <vt:lpstr>Zkušenosti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Vitvarová</dc:creator>
  <cp:lastModifiedBy>Jana Vitvarová</cp:lastModifiedBy>
  <cp:revision>578</cp:revision>
  <dcterms:created xsi:type="dcterms:W3CDTF">2021-03-17T19:09:31Z</dcterms:created>
  <dcterms:modified xsi:type="dcterms:W3CDTF">2021-03-24T12:05:19Z</dcterms:modified>
</cp:coreProperties>
</file>