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1"/>
  </p:notesMasterIdLst>
  <p:handoutMasterIdLst>
    <p:handoutMasterId r:id="rId12"/>
  </p:handoutMasterIdLst>
  <p:sldIdLst>
    <p:sldId id="324" r:id="rId4"/>
    <p:sldId id="329" r:id="rId5"/>
    <p:sldId id="328" r:id="rId6"/>
    <p:sldId id="330" r:id="rId7"/>
    <p:sldId id="331" r:id="rId8"/>
    <p:sldId id="308" r:id="rId9"/>
    <p:sldId id="333" r:id="rId10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574" autoAdjust="0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6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C40DC6-97D1-4B2E-A8B6-142A83A30BB4}" type="datetime1">
              <a:rPr lang="cs-CZ" smtClean="0"/>
              <a:t>25.03.2021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556A0-B24A-4BEA-9C59-0EB4289F7024}" type="datetime1">
              <a:rPr lang="cs-CZ" smtClean="0"/>
              <a:pPr/>
              <a:t>25.03.2021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871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21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4314" y="2811053"/>
            <a:ext cx="9767686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300" dirty="0"/>
            </a:lvl1pPr>
          </a:lstStyle>
          <a:p>
            <a:pPr lvl="0" algn="r" rtl="0"/>
            <a:r>
              <a:rPr lang="cs-CZ" dirty="0"/>
              <a:t>Kliknutím můžete upravit 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4315" y="4061039"/>
            <a:ext cx="7356274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oupc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symbol pro text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1B3E-DB7B-4884-A3F1-870E5D5024AB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788DE-7A2C-4197-B1F3-8EEB28B05B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00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</a:t>
            </a:r>
            <a:br>
              <a:rPr lang="cs-CZ"/>
            </a:br>
            <a:r>
              <a:rPr lang="cs-CZ"/>
              <a:t>svoji fotku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4896" y="2204792"/>
            <a:ext cx="7717104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cs-CZ" dirty="0"/>
              <a:t>Kliknutím můžete upravit oddělovač oddílů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4896" y="4148860"/>
            <a:ext cx="7717104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ělovací snímek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</a:t>
            </a:r>
            <a:br>
              <a:rPr lang="cs-CZ"/>
            </a:br>
            <a:r>
              <a:rPr lang="cs-CZ"/>
              <a:t>svoji fotku sem</a:t>
            </a:r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1" y="2156226"/>
            <a:ext cx="7673439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cs-CZ" dirty="0"/>
              <a:t>Kliknutím můžete upravit oddělovač oddílů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7671738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dirty="0"/>
              <a:t>Kliknutím můžete upravit styl předlohy podnadpisů.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textu a obráz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dirty="0"/>
              <a:t>Upravte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textu a obráz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dirty="0"/>
              <a:t>Kliknutím můžete upravit nadpis stránky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Porovnání – zástupný symbol vlev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2" name="Porovnání – zástupný symbol vlev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Zadejte titulek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svoji fotku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cs-CZ"/>
              <a:t>Děkujeme!</a:t>
            </a:r>
            <a:endParaRPr 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10" name="Zástupný symbol pro text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Telefonní číslo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E-mail nebo uživatelské jméno ze sociální sítě</a:t>
            </a:r>
          </a:p>
        </p:txBody>
      </p:sp>
      <p:sp>
        <p:nvSpPr>
          <p:cNvPr id="12" name="Zástupný symbol pro text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 dirty="0"/>
              <a:t>Web společnosti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1" name="Volný tvar: Obrazec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cs-CZ"/>
              <a:t>Kliknutím můžete upravit nadpis stránky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4" name="Textové pole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cs-CZ" sz="2500" b="1" i="0" spc="-10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cs-CZ" sz="1600" b="1" i="0" spc="-1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cs-CZ" sz="1600" b="1" i="0" spc="-100" baseline="0" dirty="0">
                <a:solidFill>
                  <a:schemeClr val="accent1"/>
                </a:solidFill>
                <a:latin typeface="+mj-lt"/>
              </a:rPr>
            </a:br>
            <a:r>
              <a:rPr lang="cs-CZ" sz="1200" b="0" i="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6115E63F-1421-4B88-9C2B-6526303A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60" y="27481"/>
            <a:ext cx="732583" cy="724296"/>
          </a:xfrm>
          <a:prstGeom prst="rect">
            <a:avLst/>
          </a:prstGeom>
        </p:spPr>
      </p:pic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DCD805BD-D47B-4014-B625-EC054EAAC9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072" r="18072"/>
          <a:stretch>
            <a:fillRect/>
          </a:stretch>
        </p:blipFill>
        <p:spPr>
          <a:xfrm>
            <a:off x="0" y="0"/>
            <a:ext cx="6096000" cy="637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3518DBE8-2612-4D9E-8749-56DB90E05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18" y="1869795"/>
            <a:ext cx="7640582" cy="1124345"/>
          </a:xfrm>
        </p:spPr>
        <p:txBody>
          <a:bodyPr/>
          <a:lstStyle/>
          <a:p>
            <a:r>
              <a:rPr lang="cs-CZ" dirty="0"/>
              <a:t>Přírodovědné centrum </a:t>
            </a:r>
            <a:r>
              <a:rPr lang="cs-CZ" dirty="0" err="1"/>
              <a:t>Novobydžovsko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A070F03-B6C4-41B6-BA94-0E01CC24D8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50690" y="2994141"/>
            <a:ext cx="6809269" cy="590155"/>
          </a:xfrm>
        </p:spPr>
        <p:txBody>
          <a:bodyPr/>
          <a:lstStyle/>
          <a:p>
            <a:r>
              <a:rPr lang="cs-CZ" sz="2400" dirty="0"/>
              <a:t>Centrum polytechnického a digitálního vzdělávání</a:t>
            </a:r>
            <a:endParaRPr lang="en-US" sz="2400" dirty="0"/>
          </a:p>
        </p:txBody>
      </p:sp>
      <p:pic>
        <p:nvPicPr>
          <p:cNvPr id="30" name="Zástupný obsah 29">
            <a:extLst>
              <a:ext uri="{FF2B5EF4-FFF2-40B4-BE49-F238E27FC236}">
                <a16:creationId xmlns:a16="http://schemas.microsoft.com/office/drawing/2014/main" id="{E66364A9-F45C-4B49-959A-59940A254F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033826" y="4062260"/>
            <a:ext cx="4086756" cy="1784358"/>
          </a:xfr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28DE3A-D555-477B-8A22-9814C3F006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cs-CZ" dirty="0"/>
              <a:t>1</a:t>
            </a:r>
          </a:p>
        </p:txBody>
      </p:sp>
      <p:sp>
        <p:nvSpPr>
          <p:cNvPr id="25" name="Zástupný symbol pro obsah 4">
            <a:extLst>
              <a:ext uri="{FF2B5EF4-FFF2-40B4-BE49-F238E27FC236}">
                <a16:creationId xmlns:a16="http://schemas.microsoft.com/office/drawing/2014/main" id="{B8CEAEDC-EEC8-41F5-A517-AE5F8C16C6B1}"/>
              </a:ext>
            </a:extLst>
          </p:cNvPr>
          <p:cNvSpPr txBox="1">
            <a:spLocks/>
          </p:cNvSpPr>
          <p:nvPr/>
        </p:nvSpPr>
        <p:spPr>
          <a:xfrm>
            <a:off x="5184276" y="728937"/>
            <a:ext cx="7904859" cy="339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latin typeface="Book Antiqua" panose="02040602050305030304" pitchFamily="18" charset="0"/>
              </a:rPr>
              <a:t>Gymnázium,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latin typeface="Book Antiqua" panose="02040602050305030304" pitchFamily="18" charset="0"/>
              </a:rPr>
              <a:t>Střední odborná škola a Vyšší odborná škola,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latin typeface="Book Antiqua" panose="02040602050305030304" pitchFamily="18" charset="0"/>
              </a:rPr>
              <a:t>Nový Bydžov</a:t>
            </a:r>
          </a:p>
        </p:txBody>
      </p:sp>
    </p:spTree>
    <p:extLst>
      <p:ext uri="{BB962C8B-B14F-4D97-AF65-F5344CB8AC3E}">
        <p14:creationId xmlns:p14="http://schemas.microsoft.com/office/powerpoint/2010/main" val="277066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ovinné údaje osob a firmy">
            <a:extLst>
              <a:ext uri="{FF2B5EF4-FFF2-40B4-BE49-F238E27FC236}">
                <a16:creationId xmlns:a16="http://schemas.microsoft.com/office/drawing/2014/main" id="{0B279FF9-811E-47D6-A51C-90FD4F2D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5" y="887230"/>
            <a:ext cx="609600" cy="61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491,653 Chemistry Stock Photos, Pictures &amp; Royalty-Free Images - iStock">
            <a:extLst>
              <a:ext uri="{FF2B5EF4-FFF2-40B4-BE49-F238E27FC236}">
                <a16:creationId xmlns:a16="http://schemas.microsoft.com/office/drawing/2014/main" id="{F6993B4C-CA6E-46A6-930F-82D6280A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5" y="150513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93C69F4-91AD-485D-BE80-430513CF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projektu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06C4514E-654C-400B-B3DF-FADD14745A9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69534" y="1742374"/>
            <a:ext cx="11339513" cy="360000"/>
          </a:xfrm>
        </p:spPr>
        <p:txBody>
          <a:bodyPr/>
          <a:lstStyle/>
          <a:p>
            <a:r>
              <a:rPr lang="cs-CZ" dirty="0">
                <a:ea typeface="Times New Roman" panose="02020603050405020304" pitchFamily="18" charset="0"/>
              </a:rPr>
              <a:t>Zpřístupnit svět přírodních věd nejmladším, a to co nejzábavnější formou objevování, bádání a experimentování</a:t>
            </a:r>
            <a:endParaRPr lang="cs-CZ" dirty="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64514970-7B82-48C0-8EB4-48BDB9A0C1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66132" y="2359671"/>
            <a:ext cx="10259736" cy="392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683280-5DED-4E5B-906B-D0812B8A028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cs-CZ" smtClean="0"/>
              <a:pPr rtl="0"/>
              <a:t>2</a:t>
            </a:fld>
            <a:endParaRPr lang="cs-CZ" dirty="0"/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D05DA55D-AD86-41E2-B140-A8D10F96FD78}"/>
              </a:ext>
            </a:extLst>
          </p:cNvPr>
          <p:cNvSpPr txBox="1">
            <a:spLocks/>
          </p:cNvSpPr>
          <p:nvPr/>
        </p:nvSpPr>
        <p:spPr>
          <a:xfrm>
            <a:off x="1269534" y="1021022"/>
            <a:ext cx="10693167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ea typeface="Times New Roman" panose="02020603050405020304" pitchFamily="18" charset="0"/>
              </a:rPr>
              <a:t>Inspirovat děti a žáky k tvůrčímu nadšení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</a:rPr>
              <a:t>a položit tak základ pro utváření jejich vztahu k přírodě, pro chápání souvislostí v přírodních jevech a pro jejich budoucí citlivé vnímání světa a přístup k němu</a:t>
            </a:r>
          </a:p>
          <a:p>
            <a:r>
              <a:rPr lang="cs-CZ" dirty="0">
                <a:ea typeface="Times New Roman" panose="02020603050405020304" pitchFamily="18" charset="0"/>
              </a:rPr>
              <a:t> </a:t>
            </a:r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19349BD-9C01-487F-AB4A-985E7D6F7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93" y="54649"/>
            <a:ext cx="842107" cy="8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93C69F4-91AD-485D-BE80-430513CF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Výchozí situace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06C4514E-654C-400B-B3DF-FADD14745A9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52756" y="1077047"/>
            <a:ext cx="11339513" cy="360000"/>
          </a:xfrm>
        </p:spPr>
        <p:txBody>
          <a:bodyPr/>
          <a:lstStyle/>
          <a:p>
            <a:r>
              <a:rPr lang="cs-CZ" b="1" dirty="0">
                <a:ea typeface="Times New Roman" panose="02020603050405020304" pitchFamily="18" charset="0"/>
              </a:rPr>
              <a:t>Dlouholetá dobrá spolupráce s místními a okolními ZŠ a MŠ</a:t>
            </a:r>
          </a:p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683280-5DED-4E5B-906B-D0812B8A028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cs-CZ" smtClean="0"/>
              <a:pPr rtl="0"/>
              <a:t>3</a:t>
            </a:fld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19349BD-9C01-487F-AB4A-985E7D6F7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93" y="54649"/>
            <a:ext cx="842107" cy="832581"/>
          </a:xfrm>
          <a:prstGeom prst="rect">
            <a:avLst/>
          </a:prstGeom>
        </p:spPr>
      </p:pic>
      <p:pic>
        <p:nvPicPr>
          <p:cNvPr id="1052" name="Picture 28" descr="School Icon Icons - Download Free Vector Icons | Noun Project">
            <a:extLst>
              <a:ext uri="{FF2B5EF4-FFF2-40B4-BE49-F238E27FC236}">
                <a16:creationId xmlns:a16="http://schemas.microsoft.com/office/drawing/2014/main" id="{843B06D7-C42F-4856-A3A6-BEA9B2C2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726" y="3099085"/>
            <a:ext cx="120917" cy="1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and shake - Free business icons">
            <a:extLst>
              <a:ext uri="{FF2B5EF4-FFF2-40B4-BE49-F238E27FC236}">
                <a16:creationId xmlns:a16="http://schemas.microsoft.com/office/drawing/2014/main" id="{0975C4A4-ABE3-43D8-9ED2-4C6CC13C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0" y="94325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ástupný text 10">
            <a:extLst>
              <a:ext uri="{FF2B5EF4-FFF2-40B4-BE49-F238E27FC236}">
                <a16:creationId xmlns:a16="http://schemas.microsoft.com/office/drawing/2014/main" id="{A3CD80E5-4346-4653-98BB-ED598791C68C}"/>
              </a:ext>
            </a:extLst>
          </p:cNvPr>
          <p:cNvSpPr txBox="1">
            <a:spLocks/>
          </p:cNvSpPr>
          <p:nvPr/>
        </p:nvSpPr>
        <p:spPr>
          <a:xfrm>
            <a:off x="1262077" y="1552856"/>
            <a:ext cx="11339513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Pořádání soutěží „Great </a:t>
            </a:r>
            <a:r>
              <a:rPr lang="cs-CZ" sz="1600" dirty="0" err="1">
                <a:ea typeface="Times New Roman" panose="02020603050405020304" pitchFamily="18" charset="0"/>
              </a:rPr>
              <a:t>Naturalistic</a:t>
            </a:r>
            <a:r>
              <a:rPr lang="cs-CZ" sz="1600" dirty="0">
                <a:ea typeface="Times New Roman" panose="02020603050405020304" pitchFamily="18" charset="0"/>
              </a:rPr>
              <a:t> Brainstorming“ pro žáky místních a okolních ZŠ o „nej přírodovědný mozek“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Soutěže a projekty enviromentální tématiky pro nejmenší (MŠ)</a:t>
            </a:r>
          </a:p>
          <a:p>
            <a:endParaRPr lang="cs-CZ" dirty="0"/>
          </a:p>
        </p:txBody>
      </p:sp>
      <p:pic>
        <p:nvPicPr>
          <p:cNvPr id="1060" name="Picture 36" descr="Free Icon | Lab microscope">
            <a:extLst>
              <a:ext uri="{FF2B5EF4-FFF2-40B4-BE49-F238E27FC236}">
                <a16:creationId xmlns:a16="http://schemas.microsoft.com/office/drawing/2014/main" id="{4AC0F745-1D49-4F7B-ACCC-82AF651EB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8" y="2227427"/>
            <a:ext cx="513202" cy="5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ástupný text 10">
            <a:extLst>
              <a:ext uri="{FF2B5EF4-FFF2-40B4-BE49-F238E27FC236}">
                <a16:creationId xmlns:a16="http://schemas.microsoft.com/office/drawing/2014/main" id="{CAF47EE9-0238-414A-9658-6D699F3CF782}"/>
              </a:ext>
            </a:extLst>
          </p:cNvPr>
          <p:cNvSpPr txBox="1">
            <a:spLocks/>
          </p:cNvSpPr>
          <p:nvPr/>
        </p:nvSpPr>
        <p:spPr>
          <a:xfrm>
            <a:off x="1262077" y="2429702"/>
            <a:ext cx="7651187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ea typeface="Times New Roman" panose="02020603050405020304" pitchFamily="18" charset="0"/>
              </a:rPr>
              <a:t>Odpovídající zázemí pro výuku a experimentování </a:t>
            </a:r>
          </a:p>
          <a:p>
            <a:endParaRPr lang="cs-CZ" dirty="0"/>
          </a:p>
        </p:txBody>
      </p:sp>
      <p:sp>
        <p:nvSpPr>
          <p:cNvPr id="40" name="Zástupný text 10">
            <a:extLst>
              <a:ext uri="{FF2B5EF4-FFF2-40B4-BE49-F238E27FC236}">
                <a16:creationId xmlns:a16="http://schemas.microsoft.com/office/drawing/2014/main" id="{67E377B3-ED6C-41F7-976D-03DAB43CA103}"/>
              </a:ext>
            </a:extLst>
          </p:cNvPr>
          <p:cNvSpPr txBox="1">
            <a:spLocks/>
          </p:cNvSpPr>
          <p:nvPr/>
        </p:nvSpPr>
        <p:spPr>
          <a:xfrm>
            <a:off x="1262077" y="4258166"/>
            <a:ext cx="7890469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Odbornost, zkušenost a zapálení učitelů (nejen našich, ale i učitelů ze ZŠ a MŠ)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Spolupráce na vývoji SW </a:t>
            </a:r>
            <a:r>
              <a:rPr lang="cs-CZ" sz="1600" dirty="0" err="1"/>
              <a:t>Corinth</a:t>
            </a:r>
            <a:r>
              <a:rPr lang="cs-CZ" sz="1600" dirty="0"/>
              <a:t> </a:t>
            </a:r>
            <a:endParaRPr lang="cs-CZ" dirty="0"/>
          </a:p>
        </p:txBody>
      </p:sp>
      <p:sp>
        <p:nvSpPr>
          <p:cNvPr id="41" name="Zástupný text 10">
            <a:extLst>
              <a:ext uri="{FF2B5EF4-FFF2-40B4-BE49-F238E27FC236}">
                <a16:creationId xmlns:a16="http://schemas.microsoft.com/office/drawing/2014/main" id="{CF9591F9-0F8D-49EF-9467-9DFCC146CF5F}"/>
              </a:ext>
            </a:extLst>
          </p:cNvPr>
          <p:cNvSpPr txBox="1">
            <a:spLocks/>
          </p:cNvSpPr>
          <p:nvPr/>
        </p:nvSpPr>
        <p:spPr>
          <a:xfrm>
            <a:off x="1262077" y="3782103"/>
            <a:ext cx="7651187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ea typeface="Times New Roman" panose="02020603050405020304" pitchFamily="18" charset="0"/>
              </a:rPr>
              <a:t>Lidský potenciál</a:t>
            </a:r>
          </a:p>
          <a:p>
            <a:endParaRPr lang="cs-CZ" dirty="0"/>
          </a:p>
        </p:txBody>
      </p:sp>
      <p:sp>
        <p:nvSpPr>
          <p:cNvPr id="42" name="Zástupný text 10">
            <a:extLst>
              <a:ext uri="{FF2B5EF4-FFF2-40B4-BE49-F238E27FC236}">
                <a16:creationId xmlns:a16="http://schemas.microsoft.com/office/drawing/2014/main" id="{22F22A54-88E2-45C7-86E2-9634602C2998}"/>
              </a:ext>
            </a:extLst>
          </p:cNvPr>
          <p:cNvSpPr txBox="1">
            <a:spLocks/>
          </p:cNvSpPr>
          <p:nvPr/>
        </p:nvSpPr>
        <p:spPr>
          <a:xfrm>
            <a:off x="1262077" y="2905511"/>
            <a:ext cx="7890469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Tři prostorné laboratoře (biologie, chemie, fyzika), oranžová a zelená učebna </a:t>
            </a:r>
            <a:r>
              <a:rPr lang="cs-CZ" sz="1600" dirty="0" err="1">
                <a:ea typeface="Times New Roman" panose="02020603050405020304" pitchFamily="18" charset="0"/>
              </a:rPr>
              <a:t>Corinth</a:t>
            </a:r>
            <a:endParaRPr lang="cs-CZ" sz="1600" dirty="0"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>
                <a:ea typeface="Times New Roman" panose="02020603050405020304" pitchFamily="18" charset="0"/>
              </a:rPr>
              <a:t>Nejmodernější badatelské žákovské soupravy a SW (např. Vernier, </a:t>
            </a:r>
            <a:r>
              <a:rPr lang="cs-CZ" sz="1600" dirty="0" err="1">
                <a:ea typeface="Times New Roman" panose="02020603050405020304" pitchFamily="18" charset="0"/>
              </a:rPr>
              <a:t>Corinth</a:t>
            </a:r>
            <a:r>
              <a:rPr lang="cs-CZ" sz="1600" dirty="0">
                <a:ea typeface="Times New Roman" panose="02020603050405020304" pitchFamily="18" charset="0"/>
              </a:rPr>
              <a:t>)</a:t>
            </a:r>
          </a:p>
          <a:p>
            <a:endParaRPr lang="cs-CZ" dirty="0"/>
          </a:p>
        </p:txBody>
      </p:sp>
      <p:pic>
        <p:nvPicPr>
          <p:cNvPr id="1062" name="Picture 38" descr="Teacher - Free people icons">
            <a:extLst>
              <a:ext uri="{FF2B5EF4-FFF2-40B4-BE49-F238E27FC236}">
                <a16:creationId xmlns:a16="http://schemas.microsoft.com/office/drawing/2014/main" id="{7F19207B-5EF1-4698-9332-67B20BA3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7" y="3580019"/>
            <a:ext cx="562083" cy="56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orinth — доступне освітнє програмне забезпечення.">
            <a:extLst>
              <a:ext uri="{FF2B5EF4-FFF2-40B4-BE49-F238E27FC236}">
                <a16:creationId xmlns:a16="http://schemas.microsoft.com/office/drawing/2014/main" id="{36DF753B-0839-4239-ADD3-AC027B7A4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686" y="2338890"/>
            <a:ext cx="2955314" cy="1942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Získat Corinth 3D – Microsoft Store v: cs-CZ">
            <a:extLst>
              <a:ext uri="{FF2B5EF4-FFF2-40B4-BE49-F238E27FC236}">
                <a16:creationId xmlns:a16="http://schemas.microsoft.com/office/drawing/2014/main" id="{DF3A1031-2A0E-4420-9984-81BC8D36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872" y="4397639"/>
            <a:ext cx="3577128" cy="201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4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C83A0241-D958-46A6-918F-F92C42ACE0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5544" r="15544"/>
          <a:stretch>
            <a:fillRect/>
          </a:stretch>
        </p:blipFill>
        <p:spPr>
          <a:xfrm>
            <a:off x="0" y="0"/>
            <a:ext cx="6597650" cy="637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93C69F4-91AD-485D-BE80-430513CF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52" y="1869795"/>
            <a:ext cx="5871947" cy="1124345"/>
          </a:xfrm>
        </p:spPr>
        <p:txBody>
          <a:bodyPr/>
          <a:lstStyle/>
          <a:p>
            <a:r>
              <a:rPr lang="cs-CZ" dirty="0"/>
              <a:t>Realizace projektu – 1. fáze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06C4514E-654C-400B-B3DF-FADD14745A9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888014" y="2994141"/>
            <a:ext cx="5871946" cy="590155"/>
          </a:xfrm>
        </p:spPr>
        <p:txBody>
          <a:bodyPr/>
          <a:lstStyle/>
          <a:p>
            <a:r>
              <a:rPr lang="cs-CZ" sz="1700" b="1" dirty="0">
                <a:ea typeface="Times New Roman" panose="02020603050405020304" pitchFamily="18" charset="0"/>
              </a:rPr>
              <a:t>Nejmodernější materiálně - technické a digitální vybavení</a:t>
            </a:r>
          </a:p>
          <a:p>
            <a:endParaRPr lang="cs-CZ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F286D78-4F55-49C7-BF24-4BE67B77D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6017" y="3685741"/>
            <a:ext cx="5708294" cy="2428351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Dvě učebny virtuální reality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ICT vybavení a přírodovědný SW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Žákovské badatelské soupravy (biologie, chemie, fyzika)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Laboratorní vybavení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Měřící přístroje a další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1700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683280-5DED-4E5B-906B-D0812B8A028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cs-CZ" smtClean="0"/>
              <a:pPr rtl="0"/>
              <a:t>4</a:t>
            </a:fld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19349BD-9C01-487F-AB4A-985E7D6F7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93" y="54649"/>
            <a:ext cx="842107" cy="832581"/>
          </a:xfrm>
          <a:prstGeom prst="rect">
            <a:avLst/>
          </a:prstGeom>
        </p:spPr>
      </p:pic>
      <p:pic>
        <p:nvPicPr>
          <p:cNvPr id="1052" name="Picture 28" descr="School Icon Icons - Download Free Vector Icons | Noun Project">
            <a:extLst>
              <a:ext uri="{FF2B5EF4-FFF2-40B4-BE49-F238E27FC236}">
                <a16:creationId xmlns:a16="http://schemas.microsoft.com/office/drawing/2014/main" id="{843B06D7-C42F-4856-A3A6-BEA9B2C2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726" y="3099085"/>
            <a:ext cx="120917" cy="1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8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text, stůl&#10;&#10;Popis byl vytvořen automaticky">
            <a:extLst>
              <a:ext uri="{FF2B5EF4-FFF2-40B4-BE49-F238E27FC236}">
                <a16:creationId xmlns:a16="http://schemas.microsoft.com/office/drawing/2014/main" id="{A10ABE43-0454-49D3-ADD9-6AFF50ED65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04" r="1810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93C69F4-91AD-485D-BE80-430513CF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866" y="1869795"/>
            <a:ext cx="6000134" cy="1124345"/>
          </a:xfrm>
        </p:spPr>
        <p:txBody>
          <a:bodyPr/>
          <a:lstStyle/>
          <a:p>
            <a:r>
              <a:rPr lang="cs-CZ" dirty="0"/>
              <a:t>Realizace aktivit – 2. fáze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06C4514E-654C-400B-B3DF-FADD14745A9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59826" y="2994141"/>
            <a:ext cx="6000134" cy="590155"/>
          </a:xfrm>
        </p:spPr>
        <p:txBody>
          <a:bodyPr/>
          <a:lstStyle/>
          <a:p>
            <a:r>
              <a:rPr lang="cs-CZ" sz="1700" b="1" dirty="0">
                <a:ea typeface="Times New Roman" panose="02020603050405020304" pitchFamily="18" charset="0"/>
              </a:rPr>
              <a:t>Zaměření na pedagogy, děti MŠ a žáky ZŠ a SŠ</a:t>
            </a:r>
          </a:p>
          <a:p>
            <a:endParaRPr lang="cs-CZ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F286D78-4F55-49C7-BF24-4BE67B77D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6017" y="3763291"/>
            <a:ext cx="5708294" cy="2428351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Společné hodiny přírodovědných předmětů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Návštěvy pedagogů a žáků místních a okolních ZŠ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Badatelský kroužek pro žáky ZŠ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1700" dirty="0"/>
              <a:t>Projektové dny pro děti a pedagogy MŠ</a:t>
            </a:r>
          </a:p>
          <a:p>
            <a:pPr marL="0" indent="0">
              <a:buNone/>
            </a:pPr>
            <a:endParaRPr lang="cs-CZ" sz="1700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683280-5DED-4E5B-906B-D0812B8A028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cs-CZ" smtClean="0"/>
              <a:pPr rtl="0"/>
              <a:t>5</a:t>
            </a:fld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19349BD-9C01-487F-AB4A-985E7D6F7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93" y="54649"/>
            <a:ext cx="842107" cy="832581"/>
          </a:xfrm>
          <a:prstGeom prst="rect">
            <a:avLst/>
          </a:prstGeom>
        </p:spPr>
      </p:pic>
      <p:pic>
        <p:nvPicPr>
          <p:cNvPr id="1052" name="Picture 28" descr="School Icon Icons - Download Free Vector Icons | Noun Project">
            <a:extLst>
              <a:ext uri="{FF2B5EF4-FFF2-40B4-BE49-F238E27FC236}">
                <a16:creationId xmlns:a16="http://schemas.microsoft.com/office/drawing/2014/main" id="{843B06D7-C42F-4856-A3A6-BEA9B2C2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726" y="3099085"/>
            <a:ext cx="120917" cy="1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4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 descr="Oddělovač na snímku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148044" y="22233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6</a:t>
            </a:fld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2D133D5-AC5D-4C7C-91C6-E14B3F39D229}"/>
              </a:ext>
            </a:extLst>
          </p:cNvPr>
          <p:cNvSpPr txBox="1"/>
          <p:nvPr/>
        </p:nvSpPr>
        <p:spPr>
          <a:xfrm>
            <a:off x="167573" y="221336"/>
            <a:ext cx="11856853" cy="166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u="sng" dirty="0"/>
              <a:t>Společné hodiny přírodovědných předmětů</a:t>
            </a:r>
            <a:r>
              <a:rPr lang="cs-CZ" sz="2400" dirty="0"/>
              <a:t> (min. 12 hodin)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Aktivní zapojení našich studentů do projektu – spolupráce s žáky ze ZŠ (přírodovědné kroužky)</a:t>
            </a:r>
          </a:p>
          <a:p>
            <a:pPr algn="just">
              <a:lnSpc>
                <a:spcPct val="150000"/>
              </a:lnSpc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C98D5788-AF90-4604-82CB-34B2F154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93" y="54649"/>
            <a:ext cx="842107" cy="8325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117B791-88CE-40EB-8098-69C6A9628EF9}"/>
              </a:ext>
            </a:extLst>
          </p:cNvPr>
          <p:cNvSpPr txBox="1"/>
          <p:nvPr/>
        </p:nvSpPr>
        <p:spPr>
          <a:xfrm>
            <a:off x="167572" y="1188179"/>
            <a:ext cx="11856853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u="sng" dirty="0"/>
              <a:t>Návštěva pedagogický pracovníků místních a okolních ZŠ </a:t>
            </a:r>
            <a:r>
              <a:rPr lang="cs-CZ" sz="2400" dirty="0"/>
              <a:t>(min. 8 návštěv)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„Co je nového?“ Práce s virtuální realitou, metody výuky, vzájemná inspirace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53BF604-323A-4A8B-9202-983D5986D55C}"/>
              </a:ext>
            </a:extLst>
          </p:cNvPr>
          <p:cNvSpPr txBox="1"/>
          <p:nvPr/>
        </p:nvSpPr>
        <p:spPr>
          <a:xfrm>
            <a:off x="167571" y="2187484"/>
            <a:ext cx="11856853" cy="249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u="sng" dirty="0"/>
              <a:t>Badatelský kroužek pro žáky ZŠ </a:t>
            </a:r>
            <a:r>
              <a:rPr lang="cs-CZ" sz="2400" dirty="0"/>
              <a:t>(min. 20x)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Nejen práce v laboratořích a VR učebně, ale také práce přímo v terénu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Jednou měsíčně odpolední kroužek s výběrem: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00"/>
                </a:solidFill>
              </a:rPr>
              <a:t>Kroužek A – biologie, chemie, fyzika (optika, stavebnice atd.)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00"/>
                </a:solidFill>
              </a:rPr>
              <a:t>Kroužek B – geografie, informatika, fyzika, matematika (VR, práce s mapou atd.)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CDE07DA-462D-4F49-B592-C9168355B2F2}"/>
              </a:ext>
            </a:extLst>
          </p:cNvPr>
          <p:cNvSpPr txBox="1"/>
          <p:nvPr/>
        </p:nvSpPr>
        <p:spPr>
          <a:xfrm>
            <a:off x="167570" y="4290653"/>
            <a:ext cx="10167667" cy="208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u="sng" dirty="0"/>
              <a:t>Projektové dny pro děti a pedagogy MŠ </a:t>
            </a:r>
            <a:r>
              <a:rPr lang="cs-CZ" sz="2400" dirty="0"/>
              <a:t>(celkem 9x)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Rozdělení do 3 bloků: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00"/>
                </a:solidFill>
              </a:rPr>
              <a:t>Enviromentální výchova 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00"/>
                </a:solidFill>
              </a:rPr>
              <a:t>Život kolem nás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0000"/>
                </a:solidFill>
              </a:rPr>
              <a:t>IT pro nejmenší </a:t>
            </a:r>
          </a:p>
        </p:txBody>
      </p:sp>
      <p:pic>
        <p:nvPicPr>
          <p:cNvPr id="19" name="Obrázek 18" descr="Obsah obrázku interiér, sklo&#10;&#10;Popis byl vytvořen automaticky">
            <a:extLst>
              <a:ext uri="{FF2B5EF4-FFF2-40B4-BE49-F238E27FC236}">
                <a16:creationId xmlns:a16="http://schemas.microsoft.com/office/drawing/2014/main" id="{3722213E-39C3-4278-A420-77E026794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479" y="1706313"/>
            <a:ext cx="3044521" cy="456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67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Přímá spojnice 10" descr="Oddělovač na snímku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148044" y="22233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7</a:t>
            </a:fld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C98D5788-AF90-4604-82CB-34B2F154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93" y="54649"/>
            <a:ext cx="842107" cy="83258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CDE07DA-462D-4F49-B592-C9168355B2F2}"/>
              </a:ext>
            </a:extLst>
          </p:cNvPr>
          <p:cNvSpPr txBox="1"/>
          <p:nvPr/>
        </p:nvSpPr>
        <p:spPr>
          <a:xfrm>
            <a:off x="3690946" y="281423"/>
            <a:ext cx="10167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dirty="0">
                <a:solidFill>
                  <a:srgbClr val="0070C0"/>
                </a:solidFill>
              </a:rPr>
              <a:t>Baví Vás přírodní vědy?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3D9D26F-0733-4416-94DB-B8F432E4D0D0}"/>
              </a:ext>
            </a:extLst>
          </p:cNvPr>
          <p:cNvSpPr txBox="1"/>
          <p:nvPr/>
        </p:nvSpPr>
        <p:spPr>
          <a:xfrm>
            <a:off x="2399918" y="1251565"/>
            <a:ext cx="6098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0070C0"/>
                </a:solidFill>
              </a:rPr>
              <a:t>Rádi byste si vyzkoušeli práci v laboratořích, s virtuální realitou nebo přímo v terénu?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6BC776B-599B-46B7-888A-462DE615356A}"/>
              </a:ext>
            </a:extLst>
          </p:cNvPr>
          <p:cNvSpPr txBox="1"/>
          <p:nvPr/>
        </p:nvSpPr>
        <p:spPr>
          <a:xfrm>
            <a:off x="2204819" y="2968147"/>
            <a:ext cx="7530565" cy="589072"/>
          </a:xfrm>
          <a:prstGeom prst="rect">
            <a:avLst/>
          </a:prstGeom>
          <a:noFill/>
          <a:effectLst>
            <a:glow rad="18034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</a:rPr>
              <a:t>Máte možnost přihlásit se do 30. září 2021!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AE68980-90DF-47C5-BB2D-BA29C78BBFFE}"/>
              </a:ext>
            </a:extLst>
          </p:cNvPr>
          <p:cNvSpPr txBox="1"/>
          <p:nvPr/>
        </p:nvSpPr>
        <p:spPr>
          <a:xfrm>
            <a:off x="1983997" y="4034500"/>
            <a:ext cx="6930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Ing. Naďa Khelilová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Manažerka aktivit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495 490 377 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kancelar@gnb.cz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97BF7A-6D20-4990-A0E9-FF6DF7A8B2BB}"/>
              </a:ext>
            </a:extLst>
          </p:cNvPr>
          <p:cNvSpPr txBox="1"/>
          <p:nvPr/>
        </p:nvSpPr>
        <p:spPr>
          <a:xfrm>
            <a:off x="1983997" y="5520668"/>
            <a:ext cx="6930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www.gnb.cz</a:t>
            </a:r>
            <a:endParaRPr lang="cs-CZ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748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598_TF16411250.potx" id="{A5A9FADF-452E-41BF-B05B-10690A02C02C}" vid="{DCA3AE88-9CCC-4D15-99A0-1A3A4222C68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6dc4bcd6-49db-4c07-9060-8acfc67cef9f"/>
    <ds:schemaRef ds:uri="http://schemas.openxmlformats.org/package/2006/metadata/core-properties"/>
    <ds:schemaRef ds:uri="fb0879af-3eba-417a-a55a-ffe6dcd6ca77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453</Words>
  <Application>Microsoft Office PowerPoint</Application>
  <PresentationFormat>Širokoúhlá obrazovka</PresentationFormat>
  <Paragraphs>63</Paragraphs>
  <Slides>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Arial</vt:lpstr>
      <vt:lpstr>Book Antiqua</vt:lpstr>
      <vt:lpstr>Calibri</vt:lpstr>
      <vt:lpstr>Candara</vt:lpstr>
      <vt:lpstr>Corbel</vt:lpstr>
      <vt:lpstr>Times New Roman</vt:lpstr>
      <vt:lpstr>Wingdings</vt:lpstr>
      <vt:lpstr>Motiv Office</vt:lpstr>
      <vt:lpstr>Přírodovědné centrum Novobydžovsko</vt:lpstr>
      <vt:lpstr>Cíle projektu</vt:lpstr>
      <vt:lpstr>Výchozí situace</vt:lpstr>
      <vt:lpstr>Realizace projektu – 1. fáze</vt:lpstr>
      <vt:lpstr>Realizace aktivit – 2. fáze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2021-01-04T12:15:08Z</dcterms:created>
  <dcterms:modified xsi:type="dcterms:W3CDTF">2021-03-25T10:06:25Z</dcterms:modified>
</cp:coreProperties>
</file>