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8288000" cy="10287000"/>
  <p:notesSz cx="6858000" cy="9874250"/>
  <p:embeddedFontLst>
    <p:embeddedFont>
      <p:font typeface="Arimo" panose="020B0604020202020204" charset="0"/>
      <p:regular r:id="rId14"/>
    </p:embeddedFont>
    <p:embeddedFont>
      <p:font typeface="Barlow Bold" panose="020B060402020202020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ague Spartan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5806" y="7584669"/>
            <a:ext cx="18639611" cy="22225"/>
          </a:xfrm>
          <a:prstGeom prst="rect">
            <a:avLst/>
          </a:prstGeom>
          <a:solidFill>
            <a:srgbClr val="1B1B1B"/>
          </a:solidFill>
        </p:spPr>
      </p:sp>
      <p:grpSp>
        <p:nvGrpSpPr>
          <p:cNvPr id="3" name="Group 3"/>
          <p:cNvGrpSpPr/>
          <p:nvPr/>
        </p:nvGrpSpPr>
        <p:grpSpPr>
          <a:xfrm>
            <a:off x="16787497" y="9075632"/>
            <a:ext cx="365335" cy="365335"/>
            <a:chOff x="0" y="0"/>
            <a:chExt cx="487114" cy="48711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-175806" y="1994403"/>
            <a:ext cx="18463806" cy="11758866"/>
            <a:chOff x="-234408" y="-114300"/>
            <a:chExt cx="24618407" cy="15678488"/>
          </a:xfrm>
        </p:grpSpPr>
        <p:sp>
          <p:nvSpPr>
            <p:cNvPr id="9" name="TextBox 9"/>
            <p:cNvSpPr txBox="1"/>
            <p:nvPr/>
          </p:nvSpPr>
          <p:spPr>
            <a:xfrm>
              <a:off x="-234408" y="2544384"/>
              <a:ext cx="24383999" cy="13019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4000" b="1" dirty="0">
                  <a:solidFill>
                    <a:srgbClr val="1B1B1B"/>
                  </a:solidFill>
                  <a:latin typeface="League Spartan"/>
                </a:rPr>
                <a:t>I-KAP KHK II</a:t>
              </a:r>
              <a:r>
                <a:rPr lang="cs-CZ" sz="4000" b="1" dirty="0">
                  <a:solidFill>
                    <a:srgbClr val="1B1B1B"/>
                  </a:solidFill>
                  <a:latin typeface="League Spartan"/>
                </a:rPr>
                <a:t> </a:t>
              </a:r>
            </a:p>
            <a:p>
              <a:pPr algn="ctr">
                <a:lnSpc>
                  <a:spcPts val="10559"/>
                </a:lnSpc>
              </a:pPr>
              <a:r>
                <a:rPr lang="cs-CZ" sz="4000" dirty="0">
                  <a:solidFill>
                    <a:srgbClr val="1B1B1B"/>
                  </a:solidFill>
                  <a:latin typeface="League Spartan"/>
                </a:rPr>
                <a:t> </a:t>
              </a:r>
              <a:r>
                <a:rPr lang="en-US" sz="4400" dirty="0">
                  <a:solidFill>
                    <a:srgbClr val="1B1B1B"/>
                  </a:solidFill>
                  <a:latin typeface="League Spartan"/>
                </a:rPr>
                <a:t>DOMOVNÍ PORADENSKÉ PRACOVIŠTĚ</a:t>
              </a:r>
              <a:endParaRPr lang="cs-CZ" sz="4400" dirty="0">
                <a:solidFill>
                  <a:srgbClr val="1B1B1B"/>
                </a:solidFill>
                <a:latin typeface="League Spartan"/>
              </a:endParaRPr>
            </a:p>
            <a:p>
              <a:pPr algn="ctr">
                <a:lnSpc>
                  <a:spcPts val="7920"/>
                </a:lnSpc>
              </a:pPr>
              <a:r>
                <a:rPr lang="cs-CZ" sz="3200" dirty="0"/>
                <a:t>Registrační číslo: CZ.02.3.68/0.0/0.0/19_078/0019192</a:t>
              </a:r>
            </a:p>
            <a:p>
              <a:pPr algn="ctr">
                <a:lnSpc>
                  <a:spcPts val="7920"/>
                </a:lnSpc>
              </a:pPr>
              <a:endParaRPr lang="cs-CZ" sz="5400" dirty="0">
                <a:solidFill>
                  <a:srgbClr val="1B1B1B"/>
                </a:solidFill>
                <a:latin typeface="League Spartan"/>
              </a:endParaRPr>
            </a:p>
            <a:p>
              <a:pPr algn="ctr">
                <a:lnSpc>
                  <a:spcPts val="7920"/>
                </a:lnSpc>
              </a:pPr>
              <a:r>
                <a:rPr lang="cs-CZ" dirty="0"/>
                <a:t>Registrační číslo: CZ.</a:t>
              </a:r>
              <a:r>
                <a:rPr lang="cs-CZ" sz="2000" dirty="0"/>
                <a:t>02.3.68/0.0/0.0/19_078/0019192</a:t>
              </a:r>
              <a:endParaRPr lang="cs-CZ" dirty="0"/>
            </a:p>
            <a:p>
              <a:pPr algn="ctr">
                <a:lnSpc>
                  <a:spcPts val="7920"/>
                </a:lnSpc>
              </a:pPr>
              <a:endParaRPr lang="cs-CZ" sz="5400" dirty="0">
                <a:solidFill>
                  <a:srgbClr val="1B1B1B"/>
                </a:solidFill>
                <a:latin typeface="League Spartan"/>
              </a:endParaRPr>
            </a:p>
            <a:p>
              <a:pPr algn="ctr">
                <a:lnSpc>
                  <a:spcPts val="7920"/>
                </a:lnSpc>
              </a:pPr>
              <a:endParaRPr lang="cs-CZ" sz="5400" dirty="0">
                <a:solidFill>
                  <a:srgbClr val="1B1B1B"/>
                </a:solidFill>
                <a:latin typeface="League Spartan"/>
              </a:endParaRPr>
            </a:p>
            <a:p>
              <a:pPr algn="ctr">
                <a:lnSpc>
                  <a:spcPts val="7920"/>
                </a:lnSpc>
              </a:pPr>
              <a:endParaRPr lang="cs-CZ" sz="5400" dirty="0">
                <a:solidFill>
                  <a:srgbClr val="1B1B1B"/>
                </a:solidFill>
                <a:latin typeface="League Spartan"/>
              </a:endParaRPr>
            </a:p>
            <a:p>
              <a:pPr algn="ctr">
                <a:lnSpc>
                  <a:spcPts val="7920"/>
                </a:lnSpc>
              </a:pPr>
              <a:endParaRPr lang="en-US" sz="5400" dirty="0">
                <a:solidFill>
                  <a:srgbClr val="1B1B1B"/>
                </a:solidFill>
                <a:latin typeface="League Spartan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24383999" cy="29781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Domov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 </a:t>
              </a: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mládeže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, </a:t>
              </a: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internát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 a </a:t>
              </a: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školní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 </a:t>
              </a: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jídelna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, </a:t>
              </a:r>
              <a:endParaRPr lang="cs-CZ" sz="4000" b="1" dirty="0">
                <a:solidFill>
                  <a:srgbClr val="1B1B1B"/>
                </a:solidFill>
                <a:latin typeface="League Spartan" panose="020B0604020202020204" charset="-18"/>
              </a:endParaRPr>
            </a:p>
            <a:p>
              <a:pPr algn="ctr">
                <a:lnSpc>
                  <a:spcPts val="6719"/>
                </a:lnSpc>
              </a:pPr>
              <a:r>
                <a:rPr lang="cs-CZ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H</a:t>
              </a: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radec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 </a:t>
              </a:r>
              <a:r>
                <a:rPr lang="en-US" sz="4000" b="1" dirty="0" err="1">
                  <a:solidFill>
                    <a:srgbClr val="1B1B1B"/>
                  </a:solidFill>
                  <a:latin typeface="League Spartan" panose="020B0604020202020204" charset="-18"/>
                </a:rPr>
                <a:t>Králové</a:t>
              </a:r>
              <a:r>
                <a:rPr lang="en-US" sz="4000" b="1" dirty="0">
                  <a:solidFill>
                    <a:srgbClr val="1B1B1B"/>
                  </a:solidFill>
                  <a:latin typeface="League Spartan" panose="020B0604020202020204" charset="-18"/>
                </a:rPr>
                <a:t>, Vocelova 1469/5</a:t>
              </a:r>
            </a:p>
            <a:p>
              <a:pPr algn="ctr">
                <a:lnSpc>
                  <a:spcPts val="3919"/>
                </a:lnSpc>
              </a:pPr>
              <a:endParaRPr lang="en-US" sz="4800" dirty="0">
                <a:solidFill>
                  <a:srgbClr val="1B1B1B"/>
                </a:solidFill>
                <a:latin typeface="Arimo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1480" y="7772470"/>
            <a:ext cx="11301259" cy="25145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0153" y="231505"/>
            <a:ext cx="1767694" cy="15943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115425"/>
            <a:ext cx="92040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1B1B1B"/>
                </a:solidFill>
                <a:latin typeface="Barlow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" y="9016403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48600" y="2769197"/>
            <a:ext cx="9991476" cy="4870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69323" y="958371"/>
            <a:ext cx="6826308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1B1B1B"/>
                </a:solidFill>
                <a:latin typeface="League Spartan"/>
              </a:rPr>
              <a:t>LOGO PORADENSKÉHO PRACOVIŠTĚ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cs-CZ" sz="1800">
                <a:solidFill>
                  <a:srgbClr val="1B1B1B"/>
                </a:solidFill>
                <a:latin typeface="Barlow Bold"/>
              </a:rPr>
              <a:t>1</a:t>
            </a:r>
            <a:r>
              <a:rPr lang="en-US" sz="1800">
                <a:solidFill>
                  <a:srgbClr val="1B1B1B"/>
                </a:solidFill>
                <a:latin typeface="Barlow Bold"/>
              </a:rPr>
              <a:t>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" y="9016403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sp>
        <p:nvSpPr>
          <p:cNvPr id="10" name="TextBox 10"/>
          <p:cNvSpPr txBox="1"/>
          <p:nvPr/>
        </p:nvSpPr>
        <p:spPr>
          <a:xfrm>
            <a:off x="389685" y="677451"/>
            <a:ext cx="1667391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6000" dirty="0">
                <a:solidFill>
                  <a:srgbClr val="1B1B1B"/>
                </a:solidFill>
                <a:latin typeface="League Spartan"/>
              </a:rPr>
              <a:t>NOVÉ PORADENSKÉ PRACOVIŠTĚ</a:t>
            </a:r>
            <a:endParaRPr lang="en-US" sz="6000" dirty="0">
              <a:solidFill>
                <a:srgbClr val="1B1B1B"/>
              </a:solidFill>
              <a:latin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cs-CZ" sz="1800">
                <a:solidFill>
                  <a:srgbClr val="1B1B1B"/>
                </a:solidFill>
                <a:latin typeface="Barlow Bold"/>
              </a:rPr>
              <a:t>1</a:t>
            </a:r>
            <a:r>
              <a:rPr lang="en-US" sz="1800">
                <a:solidFill>
                  <a:srgbClr val="1B1B1B"/>
                </a:solidFill>
                <a:latin typeface="Barlow Bold"/>
              </a:rPr>
              <a:t>0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114F24A-3C65-4845-B720-B4BF2173B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5" y="1600781"/>
            <a:ext cx="5198741" cy="693165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AC8F0E1-D434-4D7E-A7E9-06D2F6F9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72" y="1594085"/>
            <a:ext cx="5203763" cy="69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3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" y="9029913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sp>
        <p:nvSpPr>
          <p:cNvPr id="9" name="TextBox 9"/>
          <p:cNvSpPr txBox="1"/>
          <p:nvPr/>
        </p:nvSpPr>
        <p:spPr>
          <a:xfrm>
            <a:off x="0" y="2640143"/>
            <a:ext cx="18288000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1B1B1B"/>
                </a:solidFill>
                <a:latin typeface="League Spartan"/>
              </a:rPr>
              <a:t>DĚKUJI ZA POZORNOST</a:t>
            </a:r>
          </a:p>
          <a:p>
            <a:pPr algn="ctr">
              <a:lnSpc>
                <a:spcPts val="6000"/>
              </a:lnSpc>
            </a:pPr>
            <a:endParaRPr lang="en-US" sz="6000" dirty="0">
              <a:solidFill>
                <a:srgbClr val="1B1B1B"/>
              </a:solidFill>
              <a:latin typeface="League Spartan"/>
            </a:endParaRPr>
          </a:p>
          <a:p>
            <a:pPr algn="ctr">
              <a:lnSpc>
                <a:spcPts val="3840"/>
              </a:lnSpc>
            </a:pPr>
            <a:r>
              <a:rPr lang="cs-CZ" sz="3200">
                <a:solidFill>
                  <a:srgbClr val="1B1B1B"/>
                </a:solidFill>
                <a:latin typeface="Arimo"/>
              </a:rPr>
              <a:t>Bc. </a:t>
            </a:r>
            <a:r>
              <a:rPr lang="en-US" sz="3200">
                <a:solidFill>
                  <a:srgbClr val="1B1B1B"/>
                </a:solidFill>
                <a:latin typeface="Arimo"/>
              </a:rPr>
              <a:t>DAVID </a:t>
            </a:r>
            <a:r>
              <a:rPr lang="en-US" sz="3200" dirty="0">
                <a:solidFill>
                  <a:srgbClr val="1B1B1B"/>
                </a:solidFill>
                <a:latin typeface="Arimo"/>
              </a:rPr>
              <a:t>HŮLKA</a:t>
            </a:r>
          </a:p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1B1B1B"/>
                </a:solidFill>
                <a:latin typeface="Arimo"/>
              </a:rPr>
              <a:t>ZÁSTUPCE ŘEDITELKY DMIŠJ HK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2431" y="5821993"/>
            <a:ext cx="2423138" cy="218688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cs-CZ" dirty="0">
                <a:solidFill>
                  <a:srgbClr val="1B1B1B"/>
                </a:solidFill>
                <a:latin typeface="Barlow Bold"/>
              </a:rPr>
              <a:t>11</a:t>
            </a:r>
            <a:endParaRPr lang="en-US" sz="1800" dirty="0">
              <a:solidFill>
                <a:srgbClr val="1B1B1B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9" name="AutoShape 9"/>
          <p:cNvSpPr/>
          <p:nvPr/>
        </p:nvSpPr>
        <p:spPr>
          <a:xfrm flipV="1">
            <a:off x="1" y="9062930"/>
            <a:ext cx="18287999" cy="45719"/>
          </a:xfrm>
          <a:prstGeom prst="rect">
            <a:avLst/>
          </a:prstGeom>
          <a:solidFill>
            <a:srgbClr val="1B1B1B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8901" y="5262919"/>
            <a:ext cx="5399744" cy="359982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88901" y="2186891"/>
            <a:ext cx="5664577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1B1B1B"/>
                </a:solidFill>
                <a:latin typeface="League Spartan"/>
              </a:rPr>
              <a:t>PILOTNÍ PROJEKT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9600" y="876300"/>
            <a:ext cx="9601200" cy="783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endParaRPr lang="cs-CZ" sz="2700" b="1" dirty="0">
              <a:solidFill>
                <a:srgbClr val="1B1B1B"/>
              </a:solidFill>
              <a:latin typeface="Arimo"/>
            </a:endParaRPr>
          </a:p>
          <a:p>
            <a:pPr algn="ctr">
              <a:lnSpc>
                <a:spcPts val="4050"/>
              </a:lnSpc>
            </a:pPr>
            <a:r>
              <a:rPr lang="en-US" sz="3200" dirty="0" err="1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Poradenské</a:t>
            </a:r>
            <a:r>
              <a:rPr lang="en-US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  <a:r>
              <a:rPr lang="en-US" sz="3200" dirty="0" err="1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pracoviště</a:t>
            </a:r>
            <a:r>
              <a:rPr lang="en-US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  <a:r>
              <a:rPr lang="cs-CZ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-  </a:t>
            </a:r>
            <a:r>
              <a:rPr lang="en-US" sz="3200" dirty="0" err="1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součást</a:t>
            </a:r>
            <a:r>
              <a:rPr lang="cs-CZ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</a:p>
          <a:p>
            <a:pPr algn="ctr">
              <a:lnSpc>
                <a:spcPts val="4050"/>
              </a:lnSpc>
            </a:pPr>
            <a:r>
              <a:rPr lang="cs-CZ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školského</a:t>
            </a:r>
            <a:r>
              <a:rPr lang="en-US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  <a:r>
              <a:rPr lang="cs-CZ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ubytovacího zařízení</a:t>
            </a:r>
            <a:r>
              <a:rPr lang="en-US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  <a:r>
              <a:rPr lang="cs-CZ" sz="3200" dirty="0">
                <a:solidFill>
                  <a:srgbClr val="1B1B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-  důvody</a:t>
            </a:r>
            <a:r>
              <a:rPr lang="cs-CZ" sz="3200" b="1" dirty="0">
                <a:solidFill>
                  <a:srgbClr val="1B1B1B"/>
                </a:solidFill>
                <a:latin typeface="Arimo"/>
              </a:rPr>
              <a:t>:</a:t>
            </a:r>
          </a:p>
          <a:p>
            <a:pPr algn="ctr">
              <a:lnSpc>
                <a:spcPts val="4050"/>
              </a:lnSpc>
            </a:pPr>
            <a:endParaRPr lang="cs-CZ" sz="3200" b="1" dirty="0">
              <a:solidFill>
                <a:srgbClr val="1B1B1B"/>
              </a:solidFill>
              <a:latin typeface="Arimo"/>
            </a:endParaRPr>
          </a:p>
          <a:p>
            <a:pPr marL="457200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Pilotní ověřování potřebnosti pracoviště ve školském zařízení</a:t>
            </a:r>
          </a:p>
          <a:p>
            <a:pPr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457200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Absence odborných pracovníků (speciálních pedagogů, metodiků prevence, kariérních poradců apod.)</a:t>
            </a:r>
          </a:p>
          <a:p>
            <a:pPr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457200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Návaznost na fungování výchovného poradenství škol</a:t>
            </a:r>
          </a:p>
          <a:p>
            <a:pPr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457200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Vytvoření odborného zázemí pro ubytované žáky, jejich rodiče i pedagogické pracovníky</a:t>
            </a:r>
          </a:p>
          <a:p>
            <a:pPr>
              <a:lnSpc>
                <a:spcPts val="4050"/>
              </a:lnSpc>
            </a:pPr>
            <a:endParaRPr lang="en-US" sz="2700" b="1" dirty="0">
              <a:solidFill>
                <a:srgbClr val="1B1B1B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sz="1800">
                <a:solidFill>
                  <a:srgbClr val="1B1B1B"/>
                </a:solidFill>
                <a:latin typeface="Barlow Bold"/>
              </a:rPr>
              <a:t>2</a:t>
            </a:r>
            <a:endParaRPr lang="en-US" sz="1800">
              <a:solidFill>
                <a:srgbClr val="1B1B1B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0" y="9079038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sp>
        <p:nvSpPr>
          <p:cNvPr id="9" name="TextBox 9"/>
          <p:cNvSpPr txBox="1"/>
          <p:nvPr/>
        </p:nvSpPr>
        <p:spPr>
          <a:xfrm>
            <a:off x="1541371" y="1392835"/>
            <a:ext cx="622900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cs-CZ" sz="6000" dirty="0">
                <a:solidFill>
                  <a:srgbClr val="1B1B1B"/>
                </a:solidFill>
                <a:latin typeface="League Spartan"/>
              </a:rPr>
              <a:t>ZDŮVODNĚNÍ</a:t>
            </a:r>
          </a:p>
          <a:p>
            <a:pPr>
              <a:lnSpc>
                <a:spcPts val="7200"/>
              </a:lnSpc>
            </a:pPr>
            <a:r>
              <a:rPr lang="cs-CZ" sz="6000" dirty="0">
                <a:solidFill>
                  <a:srgbClr val="1B1B1B"/>
                </a:solidFill>
                <a:latin typeface="League Spartan"/>
              </a:rPr>
              <a:t>POT</a:t>
            </a:r>
            <a:r>
              <a:rPr lang="en-US" sz="6000" dirty="0">
                <a:solidFill>
                  <a:srgbClr val="1B1B1B"/>
                </a:solidFill>
                <a:latin typeface="League Spartan"/>
              </a:rPr>
              <a:t>ŘEBNOST</a:t>
            </a:r>
            <a:r>
              <a:rPr lang="cs-CZ" sz="6000" dirty="0">
                <a:solidFill>
                  <a:srgbClr val="1B1B1B"/>
                </a:solidFill>
                <a:latin typeface="League Spartan"/>
              </a:rPr>
              <a:t>I:</a:t>
            </a:r>
            <a:endParaRPr lang="en-US" sz="6000" dirty="0">
              <a:solidFill>
                <a:srgbClr val="1B1B1B"/>
              </a:solidFill>
              <a:latin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53400" y="933450"/>
            <a:ext cx="9519941" cy="6782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Více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než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6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4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0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ubytovaných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žáků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z 25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škol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školském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zařízení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mimo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primární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rodiny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se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ztrátou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soukromí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               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s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vysokými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nároky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adaptaci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soužití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Nárůst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žáků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s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psychiatrickou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diagnózou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psychickými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obtížemi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dalš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mi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specifickými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potřebami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Chybějící odborné zázemí školského zařízení v rovině </a:t>
            </a:r>
            <a:r>
              <a:rPr lang="cs-CZ" sz="2700" dirty="0" err="1">
                <a:solidFill>
                  <a:srgbClr val="1B1B1B"/>
                </a:solidFill>
                <a:latin typeface="Arimo"/>
              </a:rPr>
              <a:t>etopedické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, psychologické, ale také u žáků se speciálně vzdělávacími potřebami obecně speciálně-pedagogické.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>
              <a:lnSpc>
                <a:spcPts val="4050"/>
              </a:lnSpc>
            </a:pPr>
            <a:r>
              <a:rPr lang="cs-CZ" sz="2700" i="1" dirty="0">
                <a:latin typeface="Arimo"/>
              </a:rPr>
              <a:t>Výhodou 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je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dostupnost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služeb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převážně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v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odpoledních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hodinách</a:t>
            </a:r>
            <a:r>
              <a:rPr lang="cs-CZ" sz="2700" i="1" dirty="0">
                <a:solidFill>
                  <a:srgbClr val="1B1B1B"/>
                </a:solidFill>
                <a:latin typeface="Arimo"/>
              </a:rPr>
              <a:t> tj.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v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době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přítomnosti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i="1" dirty="0" err="1">
                <a:solidFill>
                  <a:srgbClr val="1B1B1B"/>
                </a:solidFill>
                <a:latin typeface="Arimo"/>
              </a:rPr>
              <a:t>žáků</a:t>
            </a:r>
            <a:r>
              <a:rPr lang="cs-CZ" sz="2700" i="1" dirty="0">
                <a:solidFill>
                  <a:srgbClr val="1B1B1B"/>
                </a:solidFill>
                <a:latin typeface="Arimo"/>
              </a:rPr>
              <a:t> ve školském zařízení</a:t>
            </a:r>
            <a:r>
              <a:rPr lang="en-US" sz="2700" i="1" dirty="0">
                <a:solidFill>
                  <a:srgbClr val="1B1B1B"/>
                </a:solidFill>
                <a:latin typeface="Arimo"/>
              </a:rPr>
              <a:t>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dirty="0">
                <a:solidFill>
                  <a:srgbClr val="1B1B1B"/>
                </a:solidFill>
                <a:latin typeface="Barlow Bold"/>
              </a:rPr>
              <a:t>3</a:t>
            </a:r>
            <a:endParaRPr lang="en-US" sz="1800" dirty="0">
              <a:solidFill>
                <a:srgbClr val="1B1B1B"/>
              </a:solidFill>
              <a:latin typeface="Barlow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9639" y="3259801"/>
            <a:ext cx="5724071" cy="3816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1371" y="1392835"/>
            <a:ext cx="622900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rgbClr val="1B1B1B"/>
                </a:solidFill>
                <a:latin typeface="League Spartan"/>
              </a:rPr>
              <a:t>CÍLE</a:t>
            </a:r>
            <a:r>
              <a:rPr lang="cs-CZ" sz="6000" dirty="0">
                <a:solidFill>
                  <a:srgbClr val="1B1B1B"/>
                </a:solidFill>
                <a:latin typeface="League Spartan"/>
              </a:rPr>
              <a:t>:</a:t>
            </a:r>
            <a:endParaRPr lang="en-US" sz="6000" dirty="0">
              <a:solidFill>
                <a:srgbClr val="1B1B1B"/>
              </a:solidFill>
              <a:latin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01000" y="882160"/>
            <a:ext cx="9525000" cy="783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Zkvalitnit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s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ociální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klima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Posílit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průběžnou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dlouhodobou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péči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o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neprospívající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žáky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 a vytvořit předpoklady pro jejich snižování</a:t>
            </a:r>
          </a:p>
          <a:p>
            <a:pPr marL="291465" lvl="1">
              <a:lnSpc>
                <a:spcPts val="4050"/>
              </a:lnSpc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Sledovat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účinnost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preventivních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programů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</a:t>
            </a: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Poskytovat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metodickou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pomoc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vychovatelům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při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aplikaci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psychologických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speciálně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pedagogických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aspektů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vzdělávání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…</a:t>
            </a:r>
          </a:p>
          <a:p>
            <a:pPr marL="291465" lvl="1">
              <a:lnSpc>
                <a:spcPts val="4050"/>
              </a:lnSpc>
            </a:pPr>
            <a:endParaRPr lang="cs-CZ" sz="2700" b="1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r>
              <a:rPr lang="cs-CZ" sz="2700" b="1" dirty="0">
                <a:solidFill>
                  <a:srgbClr val="1B1B1B"/>
                </a:solidFill>
                <a:latin typeface="Arimo"/>
              </a:rPr>
              <a:t>Nadstandardní činnosti:</a:t>
            </a:r>
          </a:p>
          <a:p>
            <a:pPr marL="582930" lvl="1" indent="-291465">
              <a:lnSpc>
                <a:spcPts val="4050"/>
              </a:lnSpc>
              <a:buFont typeface="Arial"/>
              <a:buChar char="•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Osvětová a vzdělávací činnost</a:t>
            </a:r>
          </a:p>
          <a:p>
            <a:pPr marL="582930" lvl="1" indent="-291465">
              <a:lnSpc>
                <a:spcPts val="4050"/>
              </a:lnSpc>
              <a:buFont typeface="Arial"/>
              <a:buChar char="•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Pomoc </a:t>
            </a:r>
            <a:r>
              <a:rPr lang="cs-CZ" sz="2700" dirty="0">
                <a:latin typeface="Arimo"/>
              </a:rPr>
              <a:t>vychovatelům</a:t>
            </a:r>
            <a:r>
              <a:rPr lang="cs-CZ" sz="2700" dirty="0">
                <a:solidFill>
                  <a:srgbClr val="0070C0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při organizaci zážitkové pedagogiky a volnočasových aktivit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sz="1800" dirty="0">
                <a:solidFill>
                  <a:srgbClr val="1B1B1B"/>
                </a:solidFill>
                <a:latin typeface="Barlow Bold"/>
              </a:rPr>
              <a:t>4</a:t>
            </a:r>
            <a:endParaRPr lang="en-US" sz="1800" dirty="0">
              <a:solidFill>
                <a:srgbClr val="1B1B1B"/>
              </a:solidFill>
              <a:latin typeface="Barlow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0" y="9029911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8901" y="3451272"/>
            <a:ext cx="5849748" cy="3899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1371" y="1392835"/>
            <a:ext cx="622900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dirty="0">
                <a:solidFill>
                  <a:srgbClr val="1B1B1B"/>
                </a:solidFill>
                <a:latin typeface="League Spartan"/>
              </a:rPr>
              <a:t>OBSAH</a:t>
            </a:r>
            <a:r>
              <a:rPr lang="cs-CZ" sz="4800" dirty="0">
                <a:solidFill>
                  <a:srgbClr val="1B1B1B"/>
                </a:solidFill>
                <a:latin typeface="League Spartan"/>
              </a:rPr>
              <a:t>,</a:t>
            </a:r>
            <a:r>
              <a:rPr lang="cs-CZ" sz="4800" dirty="0">
                <a:latin typeface="League Spartan"/>
              </a:rPr>
              <a:t> METODY </a:t>
            </a:r>
            <a:r>
              <a:rPr lang="en-US" sz="4800" dirty="0">
                <a:solidFill>
                  <a:srgbClr val="1B1B1B"/>
                </a:solidFill>
                <a:latin typeface="League Spartan"/>
              </a:rPr>
              <a:t>ČINNOSTI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43800" y="933450"/>
            <a:ext cx="10439400" cy="7180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Koordinace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pedagogicko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-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psychologického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poradenství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v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e ŠZ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Práce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s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celým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systémem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školského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zařízení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(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vedení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vychovatelé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asistenti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pedagoga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žáci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rodiče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žáků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)</a:t>
            </a: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Poskytování individuální i skupinové podpory žáků v oblasti speciálně pedagogické, psychologické, preventivní a kariérní</a:t>
            </a: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Individuální podpora rodičů žáků, konzultační činnost</a:t>
            </a: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Individuální a skupinová podpora pedagogů a jejich metodické vedení </a:t>
            </a: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Podíl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monitorování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výskytu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rizikových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jevů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v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chování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žáků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ve školském zařízení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Provádění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komplexní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diagnostiky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orientované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zjišťování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příčin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poruch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chování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učení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také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profesní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orientaci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sz="1800" dirty="0">
                <a:solidFill>
                  <a:srgbClr val="1B1B1B"/>
                </a:solidFill>
                <a:latin typeface="Barlow Bold"/>
              </a:rPr>
              <a:t>5</a:t>
            </a:r>
            <a:endParaRPr lang="en-US" sz="1800" dirty="0">
              <a:solidFill>
                <a:srgbClr val="1B1B1B"/>
              </a:solidFill>
              <a:latin typeface="Barlow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0" y="9121348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1371" y="3426441"/>
            <a:ext cx="3432328" cy="5148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0" y="9029913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sp>
        <p:nvSpPr>
          <p:cNvPr id="9" name="TextBox 9"/>
          <p:cNvSpPr txBox="1"/>
          <p:nvPr/>
        </p:nvSpPr>
        <p:spPr>
          <a:xfrm>
            <a:off x="9220200" y="740636"/>
            <a:ext cx="8360276" cy="8359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Metoda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biologické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zpětné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vazby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slouží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obecně ke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zlepš</a:t>
            </a:r>
            <a:r>
              <a:rPr lang="cs-CZ" sz="2700" dirty="0" err="1">
                <a:solidFill>
                  <a:srgbClr val="1B1B1B"/>
                </a:solidFill>
                <a:latin typeface="Arimo"/>
              </a:rPr>
              <a:t>ení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funkcí mozku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Provádí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se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pomocí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přístroje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který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měří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mozkovou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činnost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a dává uživateli vizuální zpětnou vazbu</a:t>
            </a: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Kde může pomoci?</a:t>
            </a:r>
          </a:p>
          <a:p>
            <a:pPr marL="291465" lvl="1"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- poruchy pozornosti, soustředění, ADHD,</a:t>
            </a:r>
          </a:p>
          <a:p>
            <a:pPr marL="291465" lvl="1"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- speciální poruchy učení (dyslexie, dyskalkulie,    </a:t>
            </a:r>
          </a:p>
          <a:p>
            <a:pPr marL="291465" lvl="1"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  potíže s řečí a výslovností),</a:t>
            </a:r>
          </a:p>
          <a:p>
            <a:pPr marL="291465" lvl="1"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- paměť, stres, napětí, deprese, zlepšení kvality </a:t>
            </a:r>
          </a:p>
          <a:p>
            <a:pPr marL="291465" lvl="1"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  spánku a schopnosti relaxace.. </a:t>
            </a:r>
          </a:p>
          <a:p>
            <a:pPr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 V současné době se připravuje proškolení 2  </a:t>
            </a:r>
          </a:p>
          <a:p>
            <a:pPr>
              <a:lnSpc>
                <a:spcPts val="4050"/>
              </a:lnSpc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    pracovnic poradenského pracoviště v dané oblasti.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6075" y="3739890"/>
            <a:ext cx="7778085" cy="438684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41371" y="1392835"/>
            <a:ext cx="6229006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1B1B1B"/>
                </a:solidFill>
                <a:latin typeface="League Spartan"/>
              </a:rPr>
              <a:t>EEG BIOFIEDBACK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sz="1800">
                <a:solidFill>
                  <a:srgbClr val="1B1B1B"/>
                </a:solidFill>
                <a:latin typeface="Barlow Bold"/>
              </a:rPr>
              <a:t>6</a:t>
            </a:r>
            <a:endParaRPr lang="en-US" sz="1800">
              <a:solidFill>
                <a:srgbClr val="1B1B1B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" y="8981413"/>
            <a:ext cx="18287999" cy="45719"/>
          </a:xfrm>
          <a:prstGeom prst="rect">
            <a:avLst/>
          </a:prstGeom>
          <a:solidFill>
            <a:srgbClr val="1B1B1B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1371" y="4355089"/>
            <a:ext cx="6202454" cy="41349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372601" y="757773"/>
            <a:ext cx="8704798" cy="6782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Vedoucí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poradenského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pracoviště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Speciální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pedagog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Psycholog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Metodik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prevence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Kariérový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poradce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1371" y="1392835"/>
            <a:ext cx="6826308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1B1B1B"/>
                </a:solidFill>
                <a:latin typeface="League Spartan"/>
              </a:rPr>
              <a:t>TÝM PORADENSKÉHO PRACOVIŠTĚ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sz="1800">
                <a:solidFill>
                  <a:srgbClr val="1B1B1B"/>
                </a:solidFill>
                <a:latin typeface="Barlow Bold"/>
              </a:rPr>
              <a:t>7</a:t>
            </a:r>
            <a:endParaRPr lang="en-US" sz="1800">
              <a:solidFill>
                <a:srgbClr val="1B1B1B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7497" y="9496585"/>
            <a:ext cx="365335" cy="365335"/>
            <a:chOff x="0" y="0"/>
            <a:chExt cx="487114" cy="487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14" cy="48711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8971" y="192757"/>
              <a:ext cx="249171" cy="101600"/>
              <a:chOff x="0" y="0"/>
              <a:chExt cx="105274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05274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52749" h="434340">
                    <a:moveTo>
                      <a:pt x="1034969" y="187960"/>
                    </a:moveTo>
                    <a:lnTo>
                      <a:pt x="773349" y="11430"/>
                    </a:lnTo>
                    <a:cubicBezTo>
                      <a:pt x="755569" y="0"/>
                      <a:pt x="732709" y="3810"/>
                      <a:pt x="720009" y="21590"/>
                    </a:cubicBezTo>
                    <a:cubicBezTo>
                      <a:pt x="708579" y="39370"/>
                      <a:pt x="712389" y="62230"/>
                      <a:pt x="730169" y="74930"/>
                    </a:cubicBezTo>
                    <a:lnTo>
                      <a:pt x="88891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88919" y="257810"/>
                    </a:lnTo>
                    <a:lnTo>
                      <a:pt x="730169" y="364490"/>
                    </a:lnTo>
                    <a:cubicBezTo>
                      <a:pt x="712389" y="375920"/>
                      <a:pt x="708579" y="400050"/>
                      <a:pt x="720009" y="417830"/>
                    </a:cubicBezTo>
                    <a:cubicBezTo>
                      <a:pt x="727629" y="429260"/>
                      <a:pt x="739059" y="434340"/>
                      <a:pt x="751759" y="434340"/>
                    </a:cubicBezTo>
                    <a:cubicBezTo>
                      <a:pt x="759379" y="434340"/>
                      <a:pt x="766999" y="431800"/>
                      <a:pt x="773349" y="427990"/>
                    </a:cubicBezTo>
                    <a:lnTo>
                      <a:pt x="1036239" y="251460"/>
                    </a:lnTo>
                    <a:cubicBezTo>
                      <a:pt x="1046399" y="243840"/>
                      <a:pt x="1052749" y="232410"/>
                      <a:pt x="1052749" y="219710"/>
                    </a:cubicBezTo>
                    <a:cubicBezTo>
                      <a:pt x="1052749" y="207010"/>
                      <a:pt x="1046399" y="195580"/>
                      <a:pt x="1034969" y="18796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0" y="9125169"/>
            <a:ext cx="18288000" cy="45719"/>
          </a:xfrm>
          <a:prstGeom prst="rect">
            <a:avLst/>
          </a:prstGeom>
          <a:solidFill>
            <a:srgbClr val="1B1B1B"/>
          </a:solidFill>
        </p:spPr>
      </p:sp>
      <p:sp>
        <p:nvSpPr>
          <p:cNvPr id="9" name="TextBox 9"/>
          <p:cNvSpPr txBox="1"/>
          <p:nvPr/>
        </p:nvSpPr>
        <p:spPr>
          <a:xfrm>
            <a:off x="8153400" y="800100"/>
            <a:ext cx="9660482" cy="875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Os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větová činnost směrem k ž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áků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m, jejich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rodičů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m - 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nabídk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online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služeb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poradenského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pracoviště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Propagace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služeb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poradenského pracoviště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pomocí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plakátů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na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sociálních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sítích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>
                <a:solidFill>
                  <a:srgbClr val="1B1B1B"/>
                </a:solidFill>
                <a:latin typeface="Arimo"/>
              </a:rPr>
              <a:t>Online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semináře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pro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vychovatele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a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asistenty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pedagoga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              z oblasti efektivní komunikace, krizové intervence, </a:t>
            </a:r>
            <a:r>
              <a:rPr lang="cs-CZ" sz="2700" dirty="0" err="1">
                <a:solidFill>
                  <a:srgbClr val="1B1B1B"/>
                </a:solidFill>
                <a:latin typeface="Arimo"/>
              </a:rPr>
              <a:t>kyberšikany</a:t>
            </a: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Zpracování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sborníků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metodických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listů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700" dirty="0" err="1">
                <a:solidFill>
                  <a:srgbClr val="1B1B1B"/>
                </a:solidFill>
                <a:latin typeface="Arimo"/>
              </a:rPr>
              <a:t>Tvorba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depistážních</a:t>
            </a:r>
            <a:r>
              <a:rPr lang="en-US" sz="2700" dirty="0">
                <a:solidFill>
                  <a:srgbClr val="1B1B1B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1B1B1B"/>
                </a:solidFill>
                <a:latin typeface="Arimo"/>
              </a:rPr>
              <a:t>dotazníků</a:t>
            </a:r>
            <a:r>
              <a:rPr lang="cs-CZ" sz="2700" dirty="0">
                <a:solidFill>
                  <a:srgbClr val="1B1B1B"/>
                </a:solidFill>
                <a:latin typeface="Arimo"/>
              </a:rPr>
              <a:t> pro oblast sociálně patologických jevů a žáků se sníženou </a:t>
            </a:r>
            <a:r>
              <a:rPr lang="cs-CZ" sz="2700" dirty="0" err="1">
                <a:solidFill>
                  <a:srgbClr val="1B1B1B"/>
                </a:solidFill>
                <a:latin typeface="Arimo"/>
              </a:rPr>
              <a:t>resiliencí</a:t>
            </a:r>
            <a:endParaRPr lang="cs-CZ" sz="2700" dirty="0">
              <a:solidFill>
                <a:srgbClr val="1B1B1B"/>
              </a:solidFill>
              <a:latin typeface="Arimo"/>
            </a:endParaRPr>
          </a:p>
          <a:p>
            <a:pPr marL="748665" lvl="1" indent="-457200">
              <a:lnSpc>
                <a:spcPts val="405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Individuální konzultace se žáky a jejich rodiči </a:t>
            </a:r>
          </a:p>
          <a:p>
            <a:pPr marL="748665" lvl="1" indent="-4572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solidFill>
                  <a:srgbClr val="1B1B1B"/>
                </a:solidFill>
                <a:latin typeface="Arimo"/>
              </a:rPr>
              <a:t>Individuální podpora pedagogů a jejich metodické vedení                   v oblasti efektivních studijních stylů </a:t>
            </a:r>
          </a:p>
          <a:p>
            <a:pPr marL="291465" lvl="1"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  <a:p>
            <a:pPr>
              <a:lnSpc>
                <a:spcPts val="4050"/>
              </a:lnSpc>
            </a:pPr>
            <a:endParaRPr lang="en-US" sz="2700" dirty="0">
              <a:solidFill>
                <a:srgbClr val="1B1B1B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7092" y="1485900"/>
            <a:ext cx="6826308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6000" dirty="0">
                <a:solidFill>
                  <a:srgbClr val="1B1B1B"/>
                </a:solidFill>
                <a:latin typeface="League Spartan"/>
              </a:rPr>
              <a:t>SOUČASNÉ </a:t>
            </a:r>
          </a:p>
          <a:p>
            <a:pPr algn="ctr">
              <a:lnSpc>
                <a:spcPts val="7200"/>
              </a:lnSpc>
            </a:pPr>
            <a:r>
              <a:rPr lang="cs-CZ" sz="6000" dirty="0">
                <a:solidFill>
                  <a:srgbClr val="1B1B1B"/>
                </a:solidFill>
                <a:latin typeface="League Spartan"/>
              </a:rPr>
              <a:t>AK</a:t>
            </a:r>
            <a:r>
              <a:rPr lang="en-US" sz="6000" dirty="0">
                <a:solidFill>
                  <a:srgbClr val="1B1B1B"/>
                </a:solidFill>
                <a:latin typeface="League Spartan"/>
              </a:rPr>
              <a:t>TIVITY</a:t>
            </a:r>
            <a:r>
              <a:rPr lang="cs-CZ" sz="6000" dirty="0">
                <a:solidFill>
                  <a:srgbClr val="1B1B1B"/>
                </a:solidFill>
                <a:latin typeface="League Spartan"/>
              </a:rPr>
              <a:t> PRACOVIŠTĚ</a:t>
            </a:r>
            <a:endParaRPr lang="en-US" sz="6000" dirty="0">
              <a:solidFill>
                <a:srgbClr val="1B1B1B"/>
              </a:solidFill>
              <a:latin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536377"/>
            <a:ext cx="920403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1B1B1B"/>
                </a:solidFill>
                <a:latin typeface="Barlow Bold"/>
              </a:rPr>
              <a:t>0</a:t>
            </a:r>
            <a:r>
              <a:rPr lang="cs-CZ" sz="1800">
                <a:solidFill>
                  <a:srgbClr val="1B1B1B"/>
                </a:solidFill>
                <a:latin typeface="Barlow Bold"/>
              </a:rPr>
              <a:t>8</a:t>
            </a:r>
            <a:endParaRPr lang="en-US" sz="1800">
              <a:solidFill>
                <a:srgbClr val="1B1B1B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35475"/>
            <a:ext cx="7367691" cy="104224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5259" y="0"/>
            <a:ext cx="4107059" cy="58101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8278" y="5867433"/>
            <a:ext cx="8461022" cy="44195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539</Words>
  <Application>Microsoft Office PowerPoint</Application>
  <PresentationFormat>Vlastní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Wingdings</vt:lpstr>
      <vt:lpstr>Barlow Bold</vt:lpstr>
      <vt:lpstr>League Spartan</vt:lpstr>
      <vt:lpstr>Arial</vt:lpstr>
      <vt:lpstr>Arimo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mládeže, internát a školní jídelna, Hradec Králové, Vocelova 1469/5</dc:title>
  <dc:creator>Hulka</dc:creator>
  <cp:lastModifiedBy>Sylva Nekolova</cp:lastModifiedBy>
  <cp:revision>32</cp:revision>
  <cp:lastPrinted>2021-03-25T10:31:36Z</cp:lastPrinted>
  <dcterms:created xsi:type="dcterms:W3CDTF">2006-08-16T00:00:00Z</dcterms:created>
  <dcterms:modified xsi:type="dcterms:W3CDTF">2021-03-25T13:33:51Z</dcterms:modified>
  <dc:identifier>DAEZAp5jExE</dc:identifier>
</cp:coreProperties>
</file>